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81"/>
  </p:notesMasterIdLst>
  <p:sldIdLst>
    <p:sldId id="256" r:id="rId2"/>
    <p:sldId id="257" r:id="rId3"/>
    <p:sldId id="335" r:id="rId4"/>
    <p:sldId id="336" r:id="rId5"/>
    <p:sldId id="337" r:id="rId6"/>
    <p:sldId id="338" r:id="rId7"/>
    <p:sldId id="339" r:id="rId8"/>
    <p:sldId id="340" r:id="rId9"/>
    <p:sldId id="308" r:id="rId10"/>
    <p:sldId id="343" r:id="rId11"/>
    <p:sldId id="344" r:id="rId12"/>
    <p:sldId id="334" r:id="rId13"/>
    <p:sldId id="303" r:id="rId14"/>
    <p:sldId id="258" r:id="rId15"/>
    <p:sldId id="260" r:id="rId16"/>
    <p:sldId id="287" r:id="rId17"/>
    <p:sldId id="320" r:id="rId18"/>
    <p:sldId id="325" r:id="rId19"/>
    <p:sldId id="326" r:id="rId20"/>
    <p:sldId id="263" r:id="rId21"/>
    <p:sldId id="265" r:id="rId22"/>
    <p:sldId id="266" r:id="rId23"/>
    <p:sldId id="268" r:id="rId24"/>
    <p:sldId id="270" r:id="rId25"/>
    <p:sldId id="271" r:id="rId26"/>
    <p:sldId id="273" r:id="rId27"/>
    <p:sldId id="274" r:id="rId28"/>
    <p:sldId id="275" r:id="rId29"/>
    <p:sldId id="306" r:id="rId30"/>
    <p:sldId id="341" r:id="rId31"/>
    <p:sldId id="276" r:id="rId32"/>
    <p:sldId id="277" r:id="rId33"/>
    <p:sldId id="342" r:id="rId34"/>
    <p:sldId id="307" r:id="rId35"/>
    <p:sldId id="278" r:id="rId36"/>
    <p:sldId id="279" r:id="rId37"/>
    <p:sldId id="280" r:id="rId38"/>
    <p:sldId id="333" r:id="rId39"/>
    <p:sldId id="299" r:id="rId40"/>
    <p:sldId id="288" r:id="rId41"/>
    <p:sldId id="289" r:id="rId42"/>
    <p:sldId id="293" r:id="rId43"/>
    <p:sldId id="294" r:id="rId44"/>
    <p:sldId id="295" r:id="rId45"/>
    <p:sldId id="296" r:id="rId46"/>
    <p:sldId id="310" r:id="rId47"/>
    <p:sldId id="311" r:id="rId48"/>
    <p:sldId id="312" r:id="rId49"/>
    <p:sldId id="313" r:id="rId50"/>
    <p:sldId id="314" r:id="rId51"/>
    <p:sldId id="324" r:id="rId52"/>
    <p:sldId id="315" r:id="rId53"/>
    <p:sldId id="316" r:id="rId54"/>
    <p:sldId id="317" r:id="rId55"/>
    <p:sldId id="297" r:id="rId56"/>
    <p:sldId id="298" r:id="rId57"/>
    <p:sldId id="300" r:id="rId58"/>
    <p:sldId id="301" r:id="rId59"/>
    <p:sldId id="319" r:id="rId60"/>
    <p:sldId id="323" r:id="rId61"/>
    <p:sldId id="318" r:id="rId62"/>
    <p:sldId id="345" r:id="rId63"/>
    <p:sldId id="346" r:id="rId64"/>
    <p:sldId id="347" r:id="rId65"/>
    <p:sldId id="348" r:id="rId66"/>
    <p:sldId id="349" r:id="rId67"/>
    <p:sldId id="350" r:id="rId68"/>
    <p:sldId id="351" r:id="rId69"/>
    <p:sldId id="352" r:id="rId70"/>
    <p:sldId id="353" r:id="rId71"/>
    <p:sldId id="354" r:id="rId72"/>
    <p:sldId id="355" r:id="rId73"/>
    <p:sldId id="356" r:id="rId74"/>
    <p:sldId id="357" r:id="rId75"/>
    <p:sldId id="327" r:id="rId76"/>
    <p:sldId id="328" r:id="rId77"/>
    <p:sldId id="329" r:id="rId78"/>
    <p:sldId id="330" r:id="rId79"/>
    <p:sldId id="331"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000" autoAdjust="0"/>
  </p:normalViewPr>
  <p:slideViewPr>
    <p:cSldViewPr>
      <p:cViewPr varScale="1">
        <p:scale>
          <a:sx n="106" d="100"/>
          <a:sy n="106" d="100"/>
        </p:scale>
        <p:origin x="-1752" y="-96"/>
      </p:cViewPr>
      <p:guideLst>
        <p:guide orient="horz" pos="2160"/>
        <p:guide pos="2880"/>
      </p:guideLst>
    </p:cSldViewPr>
  </p:slideViewPr>
  <p:outlineViewPr>
    <p:cViewPr>
      <p:scale>
        <a:sx n="33" d="100"/>
        <a:sy n="33" d="100"/>
      </p:scale>
      <p:origin x="0" y="3177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F8897F-F70E-44F7-8B92-87AFA465B309}" type="datetimeFigureOut">
              <a:rPr lang="en-US" smtClean="0"/>
              <a:pPr/>
              <a:t>10/14/2020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81CE9B-2356-45AA-AE35-D47F6EFD452F}" type="slidenum">
              <a:rPr lang="en-US" smtClean="0"/>
              <a:pPr/>
              <a:t>‹#›</a:t>
            </a:fld>
            <a:endParaRPr lang="en-US"/>
          </a:p>
        </p:txBody>
      </p:sp>
    </p:spTree>
    <p:extLst>
      <p:ext uri="{BB962C8B-B14F-4D97-AF65-F5344CB8AC3E}">
        <p14:creationId xmlns:p14="http://schemas.microsoft.com/office/powerpoint/2010/main" xmlns="" val="2874807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a:lstStyle/>
          <a:p>
            <a:pPr defTabSz="914400">
              <a:spcBef>
                <a:spcPct val="0"/>
              </a:spcBef>
              <a:buFont typeface="Wingdings" pitchFamily="2" charset="2"/>
              <a:buNone/>
            </a:pPr>
            <a:endParaRPr lang="en-GB" dirty="0" smtClean="0"/>
          </a:p>
        </p:txBody>
      </p:sp>
      <p:sp>
        <p:nvSpPr>
          <p:cNvPr id="1843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defTabSz="914400" eaLnBrk="1" hangingPunct="1">
              <a:defRPr/>
            </a:pPr>
            <a:fld id="{106805A7-723B-48B2-BB34-1E237E71A4E7}" type="slidenum">
              <a:rPr lang="en-GB" sz="1200">
                <a:latin typeface="+mn-lt"/>
              </a:rPr>
              <a:pPr algn="r" defTabSz="914400" eaLnBrk="1" hangingPunct="1">
                <a:defRPr/>
              </a:pPr>
              <a:t>12</a:t>
            </a:fld>
            <a:endParaRPr lang="en-GB" sz="120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09" indent="-285734">
              <a:defRPr>
                <a:solidFill>
                  <a:schemeClr val="tx1"/>
                </a:solidFill>
                <a:latin typeface="Arial" charset="0"/>
              </a:defRPr>
            </a:lvl2pPr>
            <a:lvl3pPr marL="1142937" indent="-228587">
              <a:defRPr>
                <a:solidFill>
                  <a:schemeClr val="tx1"/>
                </a:solidFill>
                <a:latin typeface="Arial" charset="0"/>
              </a:defRPr>
            </a:lvl3pPr>
            <a:lvl4pPr marL="1600112" indent="-228587">
              <a:defRPr>
                <a:solidFill>
                  <a:schemeClr val="tx1"/>
                </a:solidFill>
                <a:latin typeface="Arial" charset="0"/>
              </a:defRPr>
            </a:lvl4pPr>
            <a:lvl5pPr marL="2057287" indent="-228587">
              <a:defRPr>
                <a:solidFill>
                  <a:schemeClr val="tx1"/>
                </a:solidFill>
                <a:latin typeface="Arial" charset="0"/>
              </a:defRPr>
            </a:lvl5pPr>
            <a:lvl6pPr marL="2514461" indent="-228587" eaLnBrk="0" fontAlgn="base" hangingPunct="0">
              <a:spcBef>
                <a:spcPct val="0"/>
              </a:spcBef>
              <a:spcAft>
                <a:spcPct val="0"/>
              </a:spcAft>
              <a:defRPr>
                <a:solidFill>
                  <a:schemeClr val="tx1"/>
                </a:solidFill>
                <a:latin typeface="Arial" charset="0"/>
              </a:defRPr>
            </a:lvl6pPr>
            <a:lvl7pPr marL="2971635" indent="-228587" eaLnBrk="0" fontAlgn="base" hangingPunct="0">
              <a:spcBef>
                <a:spcPct val="0"/>
              </a:spcBef>
              <a:spcAft>
                <a:spcPct val="0"/>
              </a:spcAft>
              <a:defRPr>
                <a:solidFill>
                  <a:schemeClr val="tx1"/>
                </a:solidFill>
                <a:latin typeface="Arial" charset="0"/>
              </a:defRPr>
            </a:lvl7pPr>
            <a:lvl8pPr marL="3428810" indent="-228587" eaLnBrk="0" fontAlgn="base" hangingPunct="0">
              <a:spcBef>
                <a:spcPct val="0"/>
              </a:spcBef>
              <a:spcAft>
                <a:spcPct val="0"/>
              </a:spcAft>
              <a:defRPr>
                <a:solidFill>
                  <a:schemeClr val="tx1"/>
                </a:solidFill>
                <a:latin typeface="Arial" charset="0"/>
              </a:defRPr>
            </a:lvl8pPr>
            <a:lvl9pPr marL="3885985" indent="-228587" eaLnBrk="0" fontAlgn="base" hangingPunct="0">
              <a:spcBef>
                <a:spcPct val="0"/>
              </a:spcBef>
              <a:spcAft>
                <a:spcPct val="0"/>
              </a:spcAft>
              <a:defRPr>
                <a:solidFill>
                  <a:schemeClr val="tx1"/>
                </a:solidFill>
                <a:latin typeface="Arial" charset="0"/>
              </a:defRPr>
            </a:lvl9pPr>
          </a:lstStyle>
          <a:p>
            <a:pPr>
              <a:defRPr/>
            </a:pPr>
            <a:fld id="{952D9F8F-F071-4A67-B276-15825134A98E}" type="slidenum">
              <a:rPr lang="en-US" altLang="en-US" smtClean="0">
                <a:solidFill>
                  <a:prstClr val="black"/>
                </a:solidFill>
                <a:latin typeface="Verdana" pitchFamily="34" charset="0"/>
              </a:rPr>
              <a:pPr>
                <a:defRPr/>
              </a:pPr>
              <a:t>18</a:t>
            </a:fld>
            <a:endParaRPr lang="en-US" altLang="en-US" smtClean="0">
              <a:solidFill>
                <a:prstClr val="black"/>
              </a:solidFill>
              <a:latin typeface="Verdana" pitchFamily="34" charset="0"/>
            </a:endParaRPr>
          </a:p>
        </p:txBody>
      </p:sp>
      <p:sp>
        <p:nvSpPr>
          <p:cNvPr id="58371" name="Rectangle 2"/>
          <p:cNvSpPr>
            <a:spLocks noGrp="1" noRot="1" noChangeAspect="1" noChangeArrowheads="1" noTextEdit="1"/>
          </p:cNvSpPr>
          <p:nvPr>
            <p:ph type="sldImg"/>
          </p:nvPr>
        </p:nvSpPr>
        <p:spPr>
          <a:xfrm>
            <a:off x="1144588" y="687388"/>
            <a:ext cx="4568825" cy="3425825"/>
          </a:xfrm>
          <a:ln w="12700" cap="flat"/>
        </p:spPr>
      </p:sp>
      <p:sp>
        <p:nvSpPr>
          <p:cNvPr id="58372" name="Rectangle 3"/>
          <p:cNvSpPr>
            <a:spLocks noGrp="1" noChangeArrowheads="1"/>
          </p:cNvSpPr>
          <p:nvPr>
            <p:ph type="body" idx="1"/>
          </p:nvPr>
        </p:nvSpPr>
        <p:spPr>
          <a:xfrm>
            <a:off x="914400" y="4343400"/>
            <a:ext cx="5029200"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69" tIns="46036" rIns="92069" bIns="46036"/>
          <a:lstStyle/>
          <a:p>
            <a:pPr eaLnBrk="1" hangingPunct="1">
              <a:defRPr/>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81CE9B-2356-45AA-AE35-D47F6EFD452F}" type="slidenum">
              <a:rPr lang="en-US" smtClean="0"/>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FB4CF823-1C87-4678-A947-F0AB0DF0EFFD}" type="datetimeFigureOut">
              <a:rPr lang="en-US" smtClean="0"/>
              <a:pPr/>
              <a:t>10/14/2020</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419BDB84-153E-45F7-B960-4BA8A47E9937}"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B4CF823-1C87-4678-A947-F0AB0DF0EFFD}" type="datetimeFigureOut">
              <a:rPr lang="en-US" smtClean="0"/>
              <a:pPr/>
              <a:t>10/14/2020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19BDB84-153E-45F7-B960-4BA8A47E99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B4CF823-1C87-4678-A947-F0AB0DF0EFFD}" type="datetimeFigureOut">
              <a:rPr lang="en-US" smtClean="0"/>
              <a:pPr/>
              <a:t>10/14/2020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19BDB84-153E-45F7-B960-4BA8A47E99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B4CF823-1C87-4678-A947-F0AB0DF0EFFD}" type="datetimeFigureOut">
              <a:rPr lang="en-US" smtClean="0"/>
              <a:pPr/>
              <a:t>10/14/2020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19BDB84-153E-45F7-B960-4BA8A47E99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B4CF823-1C87-4678-A947-F0AB0DF0EFFD}" type="datetimeFigureOut">
              <a:rPr lang="en-US" smtClean="0"/>
              <a:pPr/>
              <a:t>10/14/2020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19BDB84-153E-45F7-B960-4BA8A47E9937}"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B4CF823-1C87-4678-A947-F0AB0DF0EFFD}" type="datetimeFigureOut">
              <a:rPr lang="en-US" smtClean="0"/>
              <a:pPr/>
              <a:t>10/14/2020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19BDB84-153E-45F7-B960-4BA8A47E99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B4CF823-1C87-4678-A947-F0AB0DF0EFFD}" type="datetimeFigureOut">
              <a:rPr lang="en-US" smtClean="0"/>
              <a:pPr/>
              <a:t>10/14/2020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19BDB84-153E-45F7-B960-4BA8A47E9937}"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B4CF823-1C87-4678-A947-F0AB0DF0EFFD}" type="datetimeFigureOut">
              <a:rPr lang="en-US" smtClean="0"/>
              <a:pPr/>
              <a:t>10/14/2020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19BDB84-153E-45F7-B960-4BA8A47E99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B4CF823-1C87-4678-A947-F0AB0DF0EFFD}" type="datetimeFigureOut">
              <a:rPr lang="en-US" smtClean="0"/>
              <a:pPr/>
              <a:t>10/14/2020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19BDB84-153E-45F7-B960-4BA8A47E99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B4CF823-1C87-4678-A947-F0AB0DF0EFFD}" type="datetimeFigureOut">
              <a:rPr lang="en-US" smtClean="0"/>
              <a:pPr/>
              <a:t>10/14/2020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19BDB84-153E-45F7-B960-4BA8A47E99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FB4CF823-1C87-4678-A947-F0AB0DF0EFFD}" type="datetimeFigureOut">
              <a:rPr lang="en-US" smtClean="0"/>
              <a:pPr/>
              <a:t>10/14/2020</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419BDB84-153E-45F7-B960-4BA8A47E99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B4CF823-1C87-4678-A947-F0AB0DF0EFFD}" type="datetimeFigureOut">
              <a:rPr lang="en-US" smtClean="0"/>
              <a:pPr/>
              <a:t>10/14/2020</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419BDB84-153E-45F7-B960-4BA8A47E993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924800" cy="2286000"/>
          </a:xfrm>
        </p:spPr>
        <p:txBody>
          <a:bodyPr>
            <a:normAutofit/>
          </a:bodyPr>
          <a:lstStyle/>
          <a:p>
            <a:pPr algn="ctr"/>
            <a:r>
              <a:rPr lang="en-US" sz="6000" dirty="0"/>
              <a:t>CARE OF DYING PATIENT</a:t>
            </a:r>
          </a:p>
        </p:txBody>
      </p:sp>
      <p:sp>
        <p:nvSpPr>
          <p:cNvPr id="3" name="Subtitle 2"/>
          <p:cNvSpPr>
            <a:spLocks noGrp="1"/>
          </p:cNvSpPr>
          <p:nvPr>
            <p:ph type="subTitle" idx="1"/>
          </p:nvPr>
        </p:nvSpPr>
        <p:spPr>
          <a:xfrm>
            <a:off x="685800" y="4267200"/>
            <a:ext cx="6324600" cy="1600200"/>
          </a:xfrm>
        </p:spPr>
        <p:txBody>
          <a:bodyPr>
            <a:noAutofit/>
          </a:bodyPr>
          <a:lstStyle/>
          <a:p>
            <a:r>
              <a:rPr lang="en-US" sz="3600" b="1" dirty="0"/>
              <a:t>Prof. </a:t>
            </a:r>
            <a:r>
              <a:rPr lang="en-US" sz="3600" b="1" dirty="0" err="1"/>
              <a:t>Quazi</a:t>
            </a:r>
            <a:r>
              <a:rPr lang="en-US" sz="3600" b="1" dirty="0"/>
              <a:t> </a:t>
            </a:r>
            <a:r>
              <a:rPr lang="en-US" sz="3600" b="1" dirty="0" err="1"/>
              <a:t>Tarikul</a:t>
            </a:r>
            <a:r>
              <a:rPr lang="en-US" sz="3600" b="1" dirty="0"/>
              <a:t> Islam</a:t>
            </a:r>
          </a:p>
          <a:p>
            <a:r>
              <a:rPr lang="en-US" sz="2800" dirty="0"/>
              <a:t>Professor of Medicine</a:t>
            </a:r>
          </a:p>
          <a:p>
            <a:r>
              <a:rPr lang="en-US" sz="2800" dirty="0"/>
              <a:t>Popular Medical College Hospital</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sz="3800"/>
              <a:t>Symptom Prevalence in the Geriatric Dying Patient</a:t>
            </a:r>
          </a:p>
        </p:txBody>
      </p:sp>
      <p:sp>
        <p:nvSpPr>
          <p:cNvPr id="15363" name="Rectangle 3"/>
          <p:cNvSpPr>
            <a:spLocks noGrp="1" noChangeArrowheads="1"/>
          </p:cNvSpPr>
          <p:nvPr>
            <p:ph idx="1"/>
          </p:nvPr>
        </p:nvSpPr>
        <p:spPr/>
        <p:txBody>
          <a:bodyPr/>
          <a:lstStyle/>
          <a:p>
            <a:r>
              <a:rPr lang="en-US" dirty="0"/>
              <a:t>Multiple symptoms at end of life</a:t>
            </a:r>
          </a:p>
          <a:p>
            <a:r>
              <a:rPr lang="en-US" dirty="0"/>
              <a:t>Symptom prevalence INCREASES with age:   </a:t>
            </a:r>
          </a:p>
          <a:p>
            <a:pPr lvl="1"/>
            <a:r>
              <a:rPr lang="en-US" dirty="0"/>
              <a:t>7.4 symptoms in </a:t>
            </a:r>
            <a:r>
              <a:rPr lang="en-US" dirty="0" err="1"/>
              <a:t>pts</a:t>
            </a:r>
            <a:r>
              <a:rPr lang="en-US" dirty="0"/>
              <a:t> over 85 </a:t>
            </a:r>
            <a:r>
              <a:rPr lang="en-US" dirty="0" err="1"/>
              <a:t>yrs</a:t>
            </a:r>
            <a:endParaRPr lang="en-US" dirty="0"/>
          </a:p>
          <a:p>
            <a:pPr lvl="1"/>
            <a:r>
              <a:rPr lang="en-US" dirty="0"/>
              <a:t>5.7 symptoms in </a:t>
            </a:r>
            <a:r>
              <a:rPr lang="en-US" dirty="0" err="1"/>
              <a:t>pts</a:t>
            </a:r>
            <a:r>
              <a:rPr lang="en-US" dirty="0"/>
              <a:t> under 65 </a:t>
            </a:r>
            <a:r>
              <a:rPr lang="en-US" dirty="0" err="1"/>
              <a:t>yrs</a:t>
            </a:r>
            <a:endParaRPr lang="en-US" dirty="0"/>
          </a:p>
          <a:p>
            <a:r>
              <a:rPr lang="en-US" dirty="0"/>
              <a:t>Elderly patients </a:t>
            </a:r>
            <a:r>
              <a:rPr lang="en-US" dirty="0">
                <a:solidFill>
                  <a:srgbClr val="FF0000"/>
                </a:solidFill>
              </a:rPr>
              <a:t>less</a:t>
            </a:r>
            <a:r>
              <a:rPr lang="en-US" dirty="0"/>
              <a:t> </a:t>
            </a:r>
            <a:r>
              <a:rPr lang="en-US" dirty="0">
                <a:solidFill>
                  <a:srgbClr val="FF0000"/>
                </a:solidFill>
              </a:rPr>
              <a:t>likely</a:t>
            </a:r>
            <a:r>
              <a:rPr lang="en-US" dirty="0"/>
              <a:t> to report their symptoms as very distressing</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sz="3800"/>
              <a:t>Symptom Prevalence in the Geriatric Dying Patient</a:t>
            </a:r>
          </a:p>
        </p:txBody>
      </p:sp>
      <p:sp>
        <p:nvSpPr>
          <p:cNvPr id="16387" name="Rectangle 3"/>
          <p:cNvSpPr>
            <a:spLocks noGrp="1" noChangeArrowheads="1"/>
          </p:cNvSpPr>
          <p:nvPr>
            <p:ph idx="1"/>
          </p:nvPr>
        </p:nvSpPr>
        <p:spPr/>
        <p:txBody>
          <a:bodyPr/>
          <a:lstStyle/>
          <a:p>
            <a:r>
              <a:rPr lang="en-US"/>
              <a:t>Most common symptoms:  Fatigue, Pain, Anorexia-Cachexia, Constipation, Dyspnea, Nausea and Vomiting.</a:t>
            </a:r>
          </a:p>
          <a:p>
            <a:r>
              <a:rPr lang="en-US"/>
              <a:t>Increased prevalence:</a:t>
            </a:r>
          </a:p>
          <a:p>
            <a:pPr lvl="1"/>
            <a:r>
              <a:rPr lang="en-US"/>
              <a:t>Mental confusion</a:t>
            </a:r>
          </a:p>
          <a:p>
            <a:pPr lvl="1"/>
            <a:r>
              <a:rPr lang="en-US"/>
              <a:t>Loss of bladder control</a:t>
            </a:r>
          </a:p>
          <a:p>
            <a:pPr lvl="1"/>
            <a:r>
              <a:rPr lang="en-US"/>
              <a:t>Hearing and visual loss</a:t>
            </a:r>
          </a:p>
          <a:p>
            <a:pPr lvl="1"/>
            <a:r>
              <a:rPr lang="en-US"/>
              <a:t>Dizziness</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04813"/>
            <a:ext cx="9144000" cy="1008062"/>
          </a:xfrm>
        </p:spPr>
        <p:txBody>
          <a:bodyPr rtlCol="0">
            <a:normAutofit fontScale="90000"/>
          </a:bodyPr>
          <a:lstStyle/>
          <a:p>
            <a:pPr fontAlgn="auto">
              <a:spcAft>
                <a:spcPts val="0"/>
              </a:spcAft>
              <a:defRPr/>
            </a:pPr>
            <a:r>
              <a:rPr lang="en-GB" b="1" i="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End of Life Care is everybody’s business </a:t>
            </a:r>
            <a:r>
              <a:rPr lang="en-GB" b="1" i="1" kern="1200" dirty="0">
                <a:solidFill>
                  <a:srgbClr val="92D050"/>
                </a:solidFill>
                <a:effectLst>
                  <a:outerShdw blurRad="101600" dist="38100" dir="3000000" algn="bl" rotWithShape="0">
                    <a:srgbClr val="00B050">
                      <a:alpha val="41000"/>
                    </a:srgbClr>
                  </a:outerShdw>
                </a:effectLst>
                <a:latin typeface="+mj-lt"/>
                <a:ea typeface="+mj-ea"/>
                <a:cs typeface="+mj-cs"/>
              </a:rPr>
              <a:t/>
            </a:r>
            <a:br>
              <a:rPr lang="en-GB" b="1" i="1" kern="1200" dirty="0">
                <a:solidFill>
                  <a:srgbClr val="92D050"/>
                </a:solidFill>
                <a:effectLst>
                  <a:outerShdw blurRad="101600" dist="38100" dir="3000000" algn="bl" rotWithShape="0">
                    <a:srgbClr val="00B050">
                      <a:alpha val="41000"/>
                    </a:srgbClr>
                  </a:outerShdw>
                </a:effectLst>
                <a:latin typeface="+mj-lt"/>
                <a:ea typeface="+mj-ea"/>
                <a:cs typeface="+mj-cs"/>
              </a:rPr>
            </a:br>
            <a:endParaRPr lang="en-US" kern="1200" dirty="0">
              <a:latin typeface="+mj-lt"/>
              <a:ea typeface="+mj-ea"/>
              <a:cs typeface="+mj-cs"/>
            </a:endParaRPr>
          </a:p>
        </p:txBody>
      </p:sp>
      <p:pic>
        <p:nvPicPr>
          <p:cNvPr id="97283" name="Content Placeholder 3" descr="tumblr_mazxrhwi8h1roi6xno1_500.jpg"/>
          <p:cNvPicPr>
            <a:picLocks noGrp="1" noChangeAspect="1"/>
          </p:cNvPicPr>
          <p:nvPr>
            <p:ph idx="4294967295"/>
          </p:nvPr>
        </p:nvPicPr>
        <p:blipFill>
          <a:blip r:embed="rId3"/>
          <a:srcRect t="13908" b="13908"/>
          <a:stretch>
            <a:fillRect/>
          </a:stretch>
        </p:blipFill>
        <p:spPr>
          <a:xfrm>
            <a:off x="0" y="1677988"/>
            <a:ext cx="9144000" cy="5180012"/>
          </a:xfrm>
        </p:spPr>
      </p:pic>
    </p:spTree>
    <p:extLst>
      <p:ext uri="{BB962C8B-B14F-4D97-AF65-F5344CB8AC3E}">
        <p14:creationId xmlns:p14="http://schemas.microsoft.com/office/powerpoint/2010/main" xmlns="" val="355751624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533400"/>
            <a:ext cx="8229600" cy="914400"/>
          </a:xfrm>
        </p:spPr>
        <p:txBody>
          <a:bodyPr>
            <a:normAutofit fontScale="90000"/>
          </a:bodyPr>
          <a:lstStyle/>
          <a:p>
            <a:r>
              <a:rPr lang="en-US" sz="3600" dirty="0" smtClean="0"/>
              <a:t>They are </a:t>
            </a:r>
            <a:r>
              <a:rPr lang="en-US" sz="3600" dirty="0"/>
              <a:t>this kind of </a:t>
            </a:r>
            <a:r>
              <a:rPr lang="en-US" sz="3600" dirty="0" smtClean="0"/>
              <a:t>unfortunate patients</a:t>
            </a:r>
            <a:endParaRPr lang="en-US" sz="3600" dirty="0"/>
          </a:p>
        </p:txBody>
      </p:sp>
      <p:pic>
        <p:nvPicPr>
          <p:cNvPr id="4" name="Content Placeholder 3" descr="20161025_095837.jpg"/>
          <p:cNvPicPr>
            <a:picLocks noGrp="1" noChangeAspect="1"/>
          </p:cNvPicPr>
          <p:nvPr>
            <p:ph idx="4294967295"/>
          </p:nvPr>
        </p:nvPicPr>
        <p:blipFill>
          <a:blip r:embed="rId2" cstate="print"/>
          <a:stretch>
            <a:fillRect/>
          </a:stretch>
        </p:blipFill>
        <p:spPr>
          <a:xfrm>
            <a:off x="0" y="1905000"/>
            <a:ext cx="3657600" cy="4572000"/>
          </a:xfrm>
        </p:spPr>
      </p:pic>
      <p:pic>
        <p:nvPicPr>
          <p:cNvPr id="6" name="Content Placeholder 3" descr="20161025_095750.jpg"/>
          <p:cNvPicPr>
            <a:picLocks noChangeAspect="1"/>
          </p:cNvPicPr>
          <p:nvPr/>
        </p:nvPicPr>
        <p:blipFill>
          <a:blip r:embed="rId3" cstate="print"/>
          <a:stretch>
            <a:fillRect/>
          </a:stretch>
        </p:blipFill>
        <p:spPr>
          <a:xfrm>
            <a:off x="4648200" y="1932709"/>
            <a:ext cx="3733800" cy="4572000"/>
          </a:xfrm>
          <a:prstGeom prst="rect">
            <a:avLst/>
          </a:prstGeom>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229600" cy="1143000"/>
          </a:xfrm>
        </p:spPr>
        <p:txBody>
          <a:bodyPr/>
          <a:lstStyle/>
          <a:p>
            <a:r>
              <a:rPr lang="en-US" i="1" dirty="0" smtClean="0"/>
              <a:t>Identifying dying patient :</a:t>
            </a:r>
            <a:endParaRPr lang="en-US" i="1" dirty="0"/>
          </a:p>
        </p:txBody>
      </p:sp>
      <p:sp>
        <p:nvSpPr>
          <p:cNvPr id="3" name="Content Placeholder 2"/>
          <p:cNvSpPr>
            <a:spLocks noGrp="1"/>
          </p:cNvSpPr>
          <p:nvPr>
            <p:ph idx="1"/>
          </p:nvPr>
        </p:nvSpPr>
        <p:spPr>
          <a:xfrm>
            <a:off x="457200" y="1676400"/>
            <a:ext cx="8305800" cy="4876800"/>
          </a:xfrm>
        </p:spPr>
        <p:txBody>
          <a:bodyPr anchor="ctr">
            <a:noAutofit/>
          </a:bodyPr>
          <a:lstStyle/>
          <a:p>
            <a:r>
              <a:rPr lang="en-US" sz="3200" dirty="0" smtClean="0"/>
              <a:t>The first  aid in dying (AID) statute in the united states, </a:t>
            </a:r>
            <a:r>
              <a:rPr lang="en-US" sz="3200" dirty="0"/>
              <a:t>had </a:t>
            </a:r>
            <a:r>
              <a:rPr lang="en-US" sz="3200" dirty="0" smtClean="0"/>
              <a:t>enacted more </a:t>
            </a:r>
            <a:r>
              <a:rPr lang="en-US" sz="3200" dirty="0"/>
              <a:t>than 20 years </a:t>
            </a:r>
            <a:r>
              <a:rPr lang="en-US" sz="3200" dirty="0" smtClean="0"/>
              <a:t>ago. </a:t>
            </a:r>
          </a:p>
          <a:p>
            <a:r>
              <a:rPr lang="en-US" sz="3200" dirty="0" smtClean="0"/>
              <a:t>Timothy Quill and Colleagues proposed clinical criteria for AID. </a:t>
            </a:r>
          </a:p>
          <a:p>
            <a:r>
              <a:rPr lang="en-US" sz="3200" dirty="0" smtClean="0"/>
              <a:t>Their proposal was carefully considered and temperate, but there was little data on the practice of AID at the time.</a:t>
            </a:r>
            <a:endParaRPr lang="en-US" sz="3200" dirty="0"/>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Criteria are as follows now a days </a:t>
            </a:r>
            <a:r>
              <a:rPr lang="en-US" b="1" i="1" dirty="0" smtClean="0"/>
              <a:t/>
            </a:r>
            <a:br>
              <a:rPr lang="en-US" b="1" i="1" dirty="0" smtClean="0"/>
            </a:br>
            <a:endParaRPr lang="en-US" dirty="0"/>
          </a:p>
        </p:txBody>
      </p:sp>
      <p:sp>
        <p:nvSpPr>
          <p:cNvPr id="3" name="Content Placeholder 2"/>
          <p:cNvSpPr>
            <a:spLocks noGrp="1"/>
          </p:cNvSpPr>
          <p:nvPr>
            <p:ph idx="1"/>
          </p:nvPr>
        </p:nvSpPr>
        <p:spPr>
          <a:xfrm>
            <a:off x="304800" y="1783560"/>
            <a:ext cx="8686800" cy="4572000"/>
          </a:xfrm>
        </p:spPr>
        <p:txBody>
          <a:bodyPr anchor="ctr">
            <a:normAutofit/>
          </a:bodyPr>
          <a:lstStyle/>
          <a:p>
            <a:r>
              <a:rPr lang="en-US" sz="3200" dirty="0" smtClean="0"/>
              <a:t>Patient likely to require </a:t>
            </a:r>
            <a:r>
              <a:rPr lang="en-US" sz="3200" dirty="0" smtClean="0">
                <a:solidFill>
                  <a:srgbClr val="FF0000"/>
                </a:solidFill>
              </a:rPr>
              <a:t>endotracheal</a:t>
            </a:r>
            <a:r>
              <a:rPr lang="en-US" sz="3200" dirty="0" smtClean="0"/>
              <a:t> </a:t>
            </a:r>
            <a:r>
              <a:rPr lang="en-US" sz="3200" dirty="0" smtClean="0">
                <a:solidFill>
                  <a:srgbClr val="FF0000"/>
                </a:solidFill>
              </a:rPr>
              <a:t>intubation</a:t>
            </a:r>
            <a:r>
              <a:rPr lang="en-US" sz="3200" dirty="0" smtClean="0"/>
              <a:t> and invasive mechanical ventilator support.</a:t>
            </a:r>
          </a:p>
          <a:p>
            <a:r>
              <a:rPr lang="en-US" sz="3200" dirty="0" smtClean="0"/>
              <a:t>Patients requiring support of </a:t>
            </a:r>
            <a:r>
              <a:rPr lang="en-US" sz="3200" dirty="0" smtClean="0">
                <a:solidFill>
                  <a:srgbClr val="FF0000"/>
                </a:solidFill>
              </a:rPr>
              <a:t>two</a:t>
            </a:r>
            <a:r>
              <a:rPr lang="en-US" sz="3200" dirty="0" smtClean="0"/>
              <a:t> </a:t>
            </a:r>
            <a:r>
              <a:rPr lang="en-US" sz="3200" dirty="0" smtClean="0">
                <a:solidFill>
                  <a:srgbClr val="FF0000"/>
                </a:solidFill>
              </a:rPr>
              <a:t>or</a:t>
            </a:r>
            <a:r>
              <a:rPr lang="en-US" sz="3200" dirty="0" smtClean="0"/>
              <a:t> </a:t>
            </a:r>
            <a:r>
              <a:rPr lang="en-US" sz="3200" dirty="0" smtClean="0">
                <a:solidFill>
                  <a:srgbClr val="FF0000"/>
                </a:solidFill>
              </a:rPr>
              <a:t>more</a:t>
            </a:r>
            <a:r>
              <a:rPr lang="en-US" sz="3200" dirty="0" smtClean="0"/>
              <a:t> organ systems (inotropes and </a:t>
            </a:r>
            <a:r>
              <a:rPr lang="en-US" sz="3200" dirty="0" err="1" smtClean="0"/>
              <a:t>haemofiltration</a:t>
            </a:r>
            <a:r>
              <a:rPr lang="en-US" sz="3200" dirty="0" smtClean="0"/>
              <a:t>).</a:t>
            </a:r>
          </a:p>
          <a:p>
            <a:r>
              <a:rPr lang="en-US" sz="3200" dirty="0"/>
              <a:t>Patients with </a:t>
            </a:r>
            <a:r>
              <a:rPr lang="en-US" sz="3200" dirty="0">
                <a:solidFill>
                  <a:srgbClr val="FF0000"/>
                </a:solidFill>
              </a:rPr>
              <a:t>chronic impairment</a:t>
            </a:r>
            <a:r>
              <a:rPr lang="en-US" sz="3200" dirty="0"/>
              <a:t> of one or more organ system ( </a:t>
            </a:r>
            <a:r>
              <a:rPr lang="en-US" sz="3200" dirty="0" err="1"/>
              <a:t>eg</a:t>
            </a:r>
            <a:r>
              <a:rPr lang="en-US" sz="3200" dirty="0"/>
              <a:t>- COPD or severe </a:t>
            </a:r>
            <a:r>
              <a:rPr lang="en-US" sz="3200" dirty="0" err="1"/>
              <a:t>Ischaemic</a:t>
            </a:r>
            <a:r>
              <a:rPr lang="en-US" sz="3200" dirty="0"/>
              <a:t> heart disease ) who require support for acute reversible failure of another organ.</a:t>
            </a:r>
          </a:p>
          <a:p>
            <a:endParaRPr lang="en-US" sz="3200" dirty="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839200" cy="914400"/>
          </a:xfrm>
        </p:spPr>
        <p:txBody>
          <a:bodyPr>
            <a:normAutofit/>
          </a:bodyPr>
          <a:lstStyle/>
          <a:p>
            <a:r>
              <a:rPr lang="en-US" sz="3000" i="1" dirty="0" smtClean="0"/>
              <a:t>Where would the patient be best managed ?</a:t>
            </a:r>
            <a:endParaRPr lang="en-US" sz="3000" dirty="0"/>
          </a:p>
        </p:txBody>
      </p:sp>
      <p:sp>
        <p:nvSpPr>
          <p:cNvPr id="3" name="Content Placeholder 2"/>
          <p:cNvSpPr>
            <a:spLocks noGrp="1"/>
          </p:cNvSpPr>
          <p:nvPr>
            <p:ph idx="1"/>
          </p:nvPr>
        </p:nvSpPr>
        <p:spPr>
          <a:xfrm>
            <a:off x="914400" y="2438400"/>
            <a:ext cx="7772400" cy="3917160"/>
          </a:xfrm>
        </p:spPr>
        <p:txBody>
          <a:bodyPr/>
          <a:lstStyle/>
          <a:p>
            <a:pPr algn="ctr">
              <a:buNone/>
            </a:pPr>
            <a:r>
              <a:rPr lang="en-US" sz="9600" dirty="0" smtClean="0"/>
              <a:t>ICU</a:t>
            </a:r>
          </a:p>
          <a:p>
            <a:pPr algn="ctr">
              <a:buNone/>
            </a:pPr>
            <a:r>
              <a:rPr lang="en-US" sz="3200" dirty="0" smtClean="0"/>
              <a:t>Intensive Care Unit</a:t>
            </a:r>
            <a:r>
              <a:rPr lang="en-US" dirty="0" smtClean="0"/>
              <a:t> </a:t>
            </a:r>
            <a:endParaRPr lang="en-US" dirty="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7200" dirty="0" smtClean="0"/>
              <a:t>ICU</a:t>
            </a:r>
            <a:endParaRPr lang="en-US" sz="7200" dirty="0"/>
          </a:p>
        </p:txBody>
      </p:sp>
      <p:pic>
        <p:nvPicPr>
          <p:cNvPr id="4" name="Content Placeholder 3" descr="20161025_095916.jpg"/>
          <p:cNvPicPr>
            <a:picLocks noGrp="1" noChangeAspect="1"/>
          </p:cNvPicPr>
          <p:nvPr>
            <p:ph idx="1"/>
          </p:nvPr>
        </p:nvPicPr>
        <p:blipFill>
          <a:blip r:embed="rId2" cstate="print"/>
          <a:stretch>
            <a:fillRect/>
          </a:stretch>
        </p:blipFill>
        <p:spPr>
          <a:xfrm>
            <a:off x="0" y="1905000"/>
            <a:ext cx="9144000" cy="4953000"/>
          </a:xfrm>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1143003" y="174630"/>
            <a:ext cx="6782110" cy="96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fontAlgn="base">
              <a:spcBef>
                <a:spcPct val="0"/>
              </a:spcBef>
              <a:spcAft>
                <a:spcPct val="0"/>
              </a:spcAft>
            </a:pPr>
            <a:r>
              <a:rPr lang="en-US" altLang="en-US" sz="3200" b="1" smtClean="0">
                <a:solidFill>
                  <a:srgbClr val="000000"/>
                </a:solidFill>
                <a:ea typeface="MS PGothic" pitchFamily="34" charset="-128"/>
              </a:rPr>
              <a:t>END-0F-LIFE CARE</a:t>
            </a:r>
            <a:endParaRPr lang="en-US" altLang="en-US" sz="2800" b="1" smtClean="0">
              <a:solidFill>
                <a:srgbClr val="000000"/>
              </a:solidFill>
              <a:ea typeface="MS PGothic" pitchFamily="34" charset="-128"/>
            </a:endParaRPr>
          </a:p>
          <a:p>
            <a:pPr algn="ctr" fontAlgn="base">
              <a:spcBef>
                <a:spcPct val="0"/>
              </a:spcBef>
              <a:spcAft>
                <a:spcPct val="0"/>
              </a:spcAft>
            </a:pPr>
            <a:r>
              <a:rPr lang="en-US" altLang="en-US" sz="2800" b="1" smtClean="0">
                <a:solidFill>
                  <a:srgbClr val="000000"/>
                </a:solidFill>
                <a:ea typeface="MS PGothic" pitchFamily="34" charset="-128"/>
              </a:rPr>
              <a:t>TRANSITION TO HOSPICE</a:t>
            </a:r>
          </a:p>
        </p:txBody>
      </p:sp>
      <p:sp>
        <p:nvSpPr>
          <p:cNvPr id="61443" name="Rectangle 3"/>
          <p:cNvSpPr>
            <a:spLocks noChangeArrowheads="1"/>
          </p:cNvSpPr>
          <p:nvPr/>
        </p:nvSpPr>
        <p:spPr bwMode="auto">
          <a:xfrm>
            <a:off x="991222" y="1524000"/>
            <a:ext cx="5256561" cy="4495800"/>
          </a:xfrm>
          <a:prstGeom prst="rect">
            <a:avLst/>
          </a:prstGeom>
          <a:solidFill>
            <a:schemeClr val="accent1"/>
          </a:solidFill>
          <a:ln w="12700">
            <a:solidFill>
              <a:schemeClr val="tx1"/>
            </a:solidFill>
            <a:miter lim="800000"/>
            <a:headEnd/>
            <a:tailEnd/>
          </a:ln>
        </p:spPr>
        <p:txBody>
          <a:bodyPr lIns="92075" tIns="46038" rIns="92075" bIns="46038"/>
          <a:lstStyle/>
          <a:p>
            <a:pPr marL="227013" indent="-227013" algn="ctr" fontAlgn="base">
              <a:spcBef>
                <a:spcPct val="50000"/>
              </a:spcBef>
              <a:spcAft>
                <a:spcPct val="0"/>
              </a:spcAft>
            </a:pPr>
            <a:endParaRPr lang="en-US" altLang="en-US" sz="2400" b="1" dirty="0" smtClean="0">
              <a:solidFill>
                <a:srgbClr val="000000"/>
              </a:solidFill>
              <a:ea typeface="MS PGothic" pitchFamily="34" charset="-128"/>
            </a:endParaRPr>
          </a:p>
          <a:p>
            <a:pPr marL="227013" indent="-227013" algn="ctr" fontAlgn="base">
              <a:spcBef>
                <a:spcPct val="50000"/>
              </a:spcBef>
              <a:spcAft>
                <a:spcPct val="0"/>
              </a:spcAft>
            </a:pPr>
            <a:r>
              <a:rPr lang="en-US" altLang="en-US" sz="2800" b="1" i="1" u="sng" dirty="0" smtClean="0">
                <a:solidFill>
                  <a:srgbClr val="000000"/>
                </a:solidFill>
                <a:ea typeface="MS PGothic" pitchFamily="34" charset="-128"/>
              </a:rPr>
              <a:t>Curative</a:t>
            </a:r>
            <a:endParaRPr lang="en-US" altLang="en-US" sz="1400" b="1" dirty="0" smtClean="0">
              <a:solidFill>
                <a:srgbClr val="000000"/>
              </a:solidFill>
              <a:ea typeface="MS PGothic" pitchFamily="34" charset="-128"/>
            </a:endParaRPr>
          </a:p>
          <a:p>
            <a:pPr marL="227013" indent="-227013" algn="ctr" fontAlgn="base">
              <a:spcBef>
                <a:spcPct val="50000"/>
              </a:spcBef>
              <a:spcAft>
                <a:spcPct val="0"/>
              </a:spcAft>
            </a:pPr>
            <a:endParaRPr lang="en-US" altLang="en-US" sz="2400" b="1" dirty="0" smtClean="0">
              <a:solidFill>
                <a:srgbClr val="000000"/>
              </a:solidFill>
              <a:ea typeface="MS PGothic" pitchFamily="34" charset="-128"/>
            </a:endParaRPr>
          </a:p>
          <a:p>
            <a:pPr marL="227013" indent="-227013" algn="ctr" fontAlgn="base">
              <a:spcBef>
                <a:spcPct val="50000"/>
              </a:spcBef>
              <a:spcAft>
                <a:spcPct val="0"/>
              </a:spcAft>
            </a:pPr>
            <a:r>
              <a:rPr lang="en-US" altLang="en-US" sz="2400" b="1" dirty="0" smtClean="0">
                <a:solidFill>
                  <a:srgbClr val="000000"/>
                </a:solidFill>
                <a:ea typeface="MS PGothic" pitchFamily="34" charset="-128"/>
              </a:rPr>
              <a:t>Prolongation</a:t>
            </a:r>
          </a:p>
          <a:p>
            <a:pPr marL="227013" indent="-227013" algn="ctr" fontAlgn="base">
              <a:spcBef>
                <a:spcPct val="50000"/>
              </a:spcBef>
              <a:spcAft>
                <a:spcPct val="0"/>
              </a:spcAft>
            </a:pPr>
            <a:r>
              <a:rPr lang="en-US" altLang="en-US" sz="2400" b="1" dirty="0" smtClean="0">
                <a:solidFill>
                  <a:srgbClr val="000000"/>
                </a:solidFill>
                <a:ea typeface="MS PGothic" pitchFamily="34" charset="-128"/>
              </a:rPr>
              <a:t>of </a:t>
            </a:r>
          </a:p>
          <a:p>
            <a:pPr marL="227013" indent="-227013" algn="ctr" fontAlgn="base">
              <a:spcBef>
                <a:spcPct val="50000"/>
              </a:spcBef>
              <a:spcAft>
                <a:spcPct val="0"/>
              </a:spcAft>
            </a:pPr>
            <a:r>
              <a:rPr lang="en-US" altLang="en-US" sz="2400" b="1" dirty="0" smtClean="0">
                <a:solidFill>
                  <a:srgbClr val="000000"/>
                </a:solidFill>
                <a:ea typeface="MS PGothic" pitchFamily="34" charset="-128"/>
              </a:rPr>
              <a:t>Life</a:t>
            </a:r>
          </a:p>
          <a:p>
            <a:pPr marL="227013" indent="-227013" algn="ctr" fontAlgn="base">
              <a:spcBef>
                <a:spcPct val="50000"/>
              </a:spcBef>
              <a:spcAft>
                <a:spcPct val="0"/>
              </a:spcAft>
            </a:pPr>
            <a:endParaRPr lang="en-US" altLang="en-US" sz="2400" b="1" dirty="0" smtClean="0">
              <a:solidFill>
                <a:srgbClr val="000000"/>
              </a:solidFill>
              <a:ea typeface="MS PGothic" pitchFamily="34" charset="-128"/>
            </a:endParaRPr>
          </a:p>
        </p:txBody>
      </p:sp>
      <p:sp>
        <p:nvSpPr>
          <p:cNvPr id="61444" name="Rectangle 4"/>
          <p:cNvSpPr>
            <a:spLocks noChangeArrowheads="1"/>
          </p:cNvSpPr>
          <p:nvPr/>
        </p:nvSpPr>
        <p:spPr bwMode="auto">
          <a:xfrm>
            <a:off x="532783" y="2438402"/>
            <a:ext cx="381000" cy="286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fontAlgn="base">
              <a:spcBef>
                <a:spcPct val="50000"/>
              </a:spcBef>
              <a:spcAft>
                <a:spcPct val="0"/>
              </a:spcAft>
            </a:pPr>
            <a:r>
              <a:rPr lang="en-US" altLang="en-US" sz="2000" smtClean="0">
                <a:solidFill>
                  <a:srgbClr val="000000"/>
                </a:solidFill>
                <a:ea typeface="MS PGothic" pitchFamily="34" charset="-128"/>
              </a:rPr>
              <a:t>DIAGNOSIS</a:t>
            </a:r>
          </a:p>
        </p:txBody>
      </p:sp>
      <p:sp>
        <p:nvSpPr>
          <p:cNvPr id="61445" name="Rectangle 5"/>
          <p:cNvSpPr>
            <a:spLocks noChangeArrowheads="1"/>
          </p:cNvSpPr>
          <p:nvPr/>
        </p:nvSpPr>
        <p:spPr bwMode="auto">
          <a:xfrm>
            <a:off x="6247781" y="1524000"/>
            <a:ext cx="1829110" cy="4495800"/>
          </a:xfrm>
          <a:prstGeom prst="rect">
            <a:avLst/>
          </a:prstGeom>
          <a:solidFill>
            <a:srgbClr val="0099FF"/>
          </a:solidFill>
          <a:ln w="12700">
            <a:solidFill>
              <a:schemeClr val="tx1"/>
            </a:solidFill>
            <a:miter lim="800000"/>
            <a:headEnd/>
            <a:tailEnd/>
          </a:ln>
        </p:spPr>
        <p:txBody>
          <a:bodyPr lIns="92075" tIns="46038" rIns="92075" bIns="46038"/>
          <a:lstStyle/>
          <a:p>
            <a:pPr marL="227013" indent="-227013" algn="ctr" fontAlgn="base">
              <a:spcBef>
                <a:spcPct val="50000"/>
              </a:spcBef>
              <a:spcAft>
                <a:spcPct val="0"/>
              </a:spcAft>
            </a:pPr>
            <a:endParaRPr lang="en-US" altLang="en-US" sz="2400" b="1" smtClean="0">
              <a:solidFill>
                <a:srgbClr val="000000"/>
              </a:solidFill>
              <a:ea typeface="MS PGothic" pitchFamily="34" charset="-128"/>
            </a:endParaRPr>
          </a:p>
          <a:p>
            <a:pPr marL="227013" indent="-227013" algn="ctr" fontAlgn="base">
              <a:spcBef>
                <a:spcPct val="50000"/>
              </a:spcBef>
              <a:spcAft>
                <a:spcPct val="0"/>
              </a:spcAft>
            </a:pPr>
            <a:r>
              <a:rPr lang="en-US" altLang="en-US" sz="2800" b="1" i="1" u="sng" smtClean="0">
                <a:solidFill>
                  <a:srgbClr val="000000"/>
                </a:solidFill>
                <a:ea typeface="MS PGothic" pitchFamily="34" charset="-128"/>
              </a:rPr>
              <a:t>Palliative</a:t>
            </a:r>
            <a:endParaRPr lang="en-US" altLang="en-US" sz="2400" smtClean="0">
              <a:solidFill>
                <a:srgbClr val="000000"/>
              </a:solidFill>
              <a:ea typeface="MS PGothic" pitchFamily="34" charset="-128"/>
            </a:endParaRPr>
          </a:p>
          <a:p>
            <a:pPr marL="227013" indent="-227013" fontAlgn="base">
              <a:spcBef>
                <a:spcPct val="50000"/>
              </a:spcBef>
              <a:spcAft>
                <a:spcPct val="0"/>
              </a:spcAft>
            </a:pPr>
            <a:endParaRPr lang="en-US" altLang="en-US" sz="2400" smtClean="0">
              <a:solidFill>
                <a:srgbClr val="000000"/>
              </a:solidFill>
              <a:ea typeface="MS PGothic" pitchFamily="34" charset="-128"/>
            </a:endParaRPr>
          </a:p>
          <a:p>
            <a:pPr marL="227013" indent="-227013" algn="ctr" fontAlgn="base">
              <a:spcBef>
                <a:spcPct val="50000"/>
              </a:spcBef>
              <a:spcAft>
                <a:spcPct val="0"/>
              </a:spcAft>
            </a:pPr>
            <a:r>
              <a:rPr lang="en-US" altLang="en-US" sz="2400" b="1" smtClean="0">
                <a:solidFill>
                  <a:srgbClr val="000000"/>
                </a:solidFill>
                <a:ea typeface="MS PGothic" pitchFamily="34" charset="-128"/>
              </a:rPr>
              <a:t>Relief</a:t>
            </a:r>
          </a:p>
          <a:p>
            <a:pPr marL="227013" indent="-227013" algn="ctr" fontAlgn="base">
              <a:spcBef>
                <a:spcPct val="50000"/>
              </a:spcBef>
              <a:spcAft>
                <a:spcPct val="0"/>
              </a:spcAft>
            </a:pPr>
            <a:r>
              <a:rPr lang="en-US" altLang="en-US" sz="2400" b="1" smtClean="0">
                <a:solidFill>
                  <a:srgbClr val="000000"/>
                </a:solidFill>
                <a:ea typeface="MS PGothic" pitchFamily="34" charset="-128"/>
              </a:rPr>
              <a:t>of</a:t>
            </a:r>
          </a:p>
          <a:p>
            <a:pPr marL="227013" indent="-227013" algn="ctr" fontAlgn="base">
              <a:spcBef>
                <a:spcPct val="50000"/>
              </a:spcBef>
              <a:spcAft>
                <a:spcPct val="0"/>
              </a:spcAft>
            </a:pPr>
            <a:r>
              <a:rPr lang="en-US" altLang="en-US" sz="2400" b="1" smtClean="0">
                <a:solidFill>
                  <a:srgbClr val="000000"/>
                </a:solidFill>
                <a:ea typeface="MS PGothic" pitchFamily="34" charset="-128"/>
              </a:rPr>
              <a:t>Suffering</a:t>
            </a:r>
          </a:p>
        </p:txBody>
      </p:sp>
      <p:sp>
        <p:nvSpPr>
          <p:cNvPr id="61446" name="Rectangle 6"/>
          <p:cNvSpPr>
            <a:spLocks noChangeArrowheads="1"/>
          </p:cNvSpPr>
          <p:nvPr/>
        </p:nvSpPr>
        <p:spPr bwMode="auto">
          <a:xfrm>
            <a:off x="8152783" y="3048000"/>
            <a:ext cx="381000"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fontAlgn="base">
              <a:spcBef>
                <a:spcPct val="50000"/>
              </a:spcBef>
              <a:spcAft>
                <a:spcPct val="0"/>
              </a:spcAft>
            </a:pPr>
            <a:r>
              <a:rPr lang="en-US" altLang="en-US" sz="2000" smtClean="0">
                <a:solidFill>
                  <a:srgbClr val="000000"/>
                </a:solidFill>
                <a:ea typeface="MS PGothic" pitchFamily="34" charset="-128"/>
              </a:rPr>
              <a:t>DEATH</a:t>
            </a:r>
          </a:p>
        </p:txBody>
      </p:sp>
    </p:spTree>
    <p:extLst>
      <p:ext uri="{BB962C8B-B14F-4D97-AF65-F5344CB8AC3E}">
        <p14:creationId xmlns:p14="http://schemas.microsoft.com/office/powerpoint/2010/main" xmlns="" val="1974007038"/>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62467"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0" y="0"/>
            <a:ext cx="9144000" cy="6858000"/>
          </a:xfrm>
        </p:spPr>
      </p:pic>
    </p:spTree>
    <p:extLst>
      <p:ext uri="{BB962C8B-B14F-4D97-AF65-F5344CB8AC3E}">
        <p14:creationId xmlns:p14="http://schemas.microsoft.com/office/powerpoint/2010/main" xmlns="" val="9650922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72400" cy="914400"/>
          </a:xfrm>
        </p:spPr>
        <p:txBody>
          <a:bodyPr>
            <a:normAutofit fontScale="90000"/>
          </a:bodyPr>
          <a:lstStyle/>
          <a:p>
            <a:r>
              <a:rPr lang="en-US" dirty="0"/>
              <a:t>Who are in end of life :</a:t>
            </a:r>
            <a:br>
              <a:rPr lang="en-US" dirty="0"/>
            </a:br>
            <a:endParaRPr lang="en-US" dirty="0"/>
          </a:p>
        </p:txBody>
      </p:sp>
      <p:sp>
        <p:nvSpPr>
          <p:cNvPr id="3" name="Content Placeholder 2"/>
          <p:cNvSpPr>
            <a:spLocks noGrp="1"/>
          </p:cNvSpPr>
          <p:nvPr>
            <p:ph idx="1"/>
          </p:nvPr>
        </p:nvSpPr>
        <p:spPr>
          <a:xfrm>
            <a:off x="533400" y="1524000"/>
            <a:ext cx="7772400" cy="4572000"/>
          </a:xfrm>
        </p:spPr>
        <p:txBody>
          <a:bodyPr>
            <a:normAutofit/>
          </a:bodyPr>
          <a:lstStyle/>
          <a:p>
            <a:endParaRPr lang="en-US" dirty="0" smtClean="0"/>
          </a:p>
          <a:p>
            <a:r>
              <a:rPr lang="en-US" dirty="0" smtClean="0"/>
              <a:t>Patients </a:t>
            </a:r>
            <a:r>
              <a:rPr lang="en-US" dirty="0"/>
              <a:t>who are about to </a:t>
            </a:r>
            <a:r>
              <a:rPr lang="en-US" dirty="0" smtClean="0"/>
              <a:t>pass </a:t>
            </a:r>
            <a:r>
              <a:rPr lang="en-US" dirty="0"/>
              <a:t>away</a:t>
            </a:r>
            <a:r>
              <a:rPr lang="en-US" dirty="0" smtClean="0"/>
              <a:t>. </a:t>
            </a:r>
          </a:p>
          <a:p>
            <a:endParaRPr lang="en-US" dirty="0"/>
          </a:p>
          <a:p>
            <a:endParaRPr lang="en-US" dirty="0"/>
          </a:p>
          <a:p>
            <a:r>
              <a:rPr lang="en-US" dirty="0" smtClean="0"/>
              <a:t>The </a:t>
            </a:r>
            <a:r>
              <a:rPr lang="en-US" dirty="0"/>
              <a:t>last stage of life, a process that form a medical point of view begins when a person has a disorder that is untreatable and inevitably ends in death.</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End-of-life Care</a:t>
            </a:r>
            <a:endParaRPr lang="en-US" dirty="0"/>
          </a:p>
        </p:txBody>
      </p:sp>
      <p:sp>
        <p:nvSpPr>
          <p:cNvPr id="3" name="Content Placeholder 2"/>
          <p:cNvSpPr>
            <a:spLocks noGrp="1"/>
          </p:cNvSpPr>
          <p:nvPr>
            <p:ph idx="1"/>
          </p:nvPr>
        </p:nvSpPr>
        <p:spPr/>
        <p:txBody>
          <a:bodyPr>
            <a:normAutofit/>
          </a:bodyPr>
          <a:lstStyle/>
          <a:p>
            <a:r>
              <a:rPr lang="en-US" dirty="0" smtClean="0"/>
              <a:t>The aim is to present the state of the science concerning issues in end-of-life care which have an impact on intensive care nurses possibilities to provide nursing care for dying patients and their families, which includes:</a:t>
            </a:r>
          </a:p>
          <a:p>
            <a:pPr marL="912114" lvl="1" indent="-514350">
              <a:buAutoNum type="arabicPeriod"/>
            </a:pPr>
            <a:r>
              <a:rPr lang="en-US" dirty="0" smtClean="0"/>
              <a:t>Patient care</a:t>
            </a:r>
          </a:p>
          <a:p>
            <a:pPr marL="912114" lvl="1" indent="-514350">
              <a:buAutoNum type="arabicPeriod"/>
            </a:pPr>
            <a:r>
              <a:rPr lang="en-US" dirty="0" smtClean="0"/>
              <a:t>Family care</a:t>
            </a:r>
          </a:p>
          <a:p>
            <a:pPr marL="912114" lvl="1" indent="-514350">
              <a:buAutoNum type="arabicPeriod"/>
            </a:pPr>
            <a:r>
              <a:rPr lang="en-US" dirty="0" smtClean="0"/>
              <a:t>Resident care</a:t>
            </a:r>
            <a:endParaRPr lang="en-US" dirty="0"/>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Patient’s Care :</a:t>
            </a:r>
            <a:br>
              <a:rPr lang="en-US" i="1" dirty="0" smtClean="0"/>
            </a:br>
            <a:endParaRPr lang="en-US" dirty="0"/>
          </a:p>
        </p:txBody>
      </p:sp>
      <p:sp>
        <p:nvSpPr>
          <p:cNvPr id="3" name="Content Placeholder 2"/>
          <p:cNvSpPr>
            <a:spLocks noGrp="1"/>
          </p:cNvSpPr>
          <p:nvPr>
            <p:ph idx="1"/>
          </p:nvPr>
        </p:nvSpPr>
        <p:spPr>
          <a:xfrm>
            <a:off x="838200" y="1676400"/>
            <a:ext cx="7772400" cy="4572000"/>
          </a:xfrm>
        </p:spPr>
        <p:txBody>
          <a:bodyPr>
            <a:normAutofit/>
          </a:bodyPr>
          <a:lstStyle/>
          <a:p>
            <a:pPr>
              <a:buNone/>
            </a:pPr>
            <a:r>
              <a:rPr lang="en-US" dirty="0"/>
              <a:t>The traditional goals of intensive care are to reduce the morbidity and mortality associated with critical illness, maintain organ function, and restore health. Despite </a:t>
            </a:r>
            <a:r>
              <a:rPr lang="en-US" dirty="0" smtClean="0"/>
              <a:t>technological </a:t>
            </a:r>
            <a:r>
              <a:rPr lang="en-US" dirty="0"/>
              <a:t>advances, death in the intensive care unit (ICU) remain common place.</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Patient’s Care </a:t>
            </a:r>
            <a:r>
              <a:rPr lang="en-US" i="1" dirty="0" err="1"/>
              <a:t>cont</a:t>
            </a:r>
            <a:r>
              <a:rPr lang="en-US" i="1" dirty="0" smtClean="0"/>
              <a:t>… </a:t>
            </a:r>
            <a:br>
              <a:rPr lang="en-US" i="1" dirty="0" smtClean="0"/>
            </a:br>
            <a:endParaRPr lang="en-US" dirty="0"/>
          </a:p>
        </p:txBody>
      </p:sp>
      <p:sp>
        <p:nvSpPr>
          <p:cNvPr id="3" name="Content Placeholder 2"/>
          <p:cNvSpPr>
            <a:spLocks noGrp="1"/>
          </p:cNvSpPr>
          <p:nvPr>
            <p:ph idx="1"/>
          </p:nvPr>
        </p:nvSpPr>
        <p:spPr>
          <a:xfrm>
            <a:off x="838200" y="1676400"/>
            <a:ext cx="7772400" cy="3231360"/>
          </a:xfrm>
        </p:spPr>
        <p:txBody>
          <a:bodyPr anchor="ctr">
            <a:normAutofit/>
          </a:bodyPr>
          <a:lstStyle/>
          <a:p>
            <a:pPr>
              <a:buNone/>
            </a:pPr>
            <a:r>
              <a:rPr lang="en-US" sz="3200" dirty="0" smtClean="0"/>
              <a:t>Patients care can be categorize in:</a:t>
            </a:r>
          </a:p>
          <a:p>
            <a:r>
              <a:rPr lang="en-US" sz="3200" dirty="0" smtClean="0"/>
              <a:t>Pharmacological care</a:t>
            </a:r>
          </a:p>
          <a:p>
            <a:r>
              <a:rPr lang="en-US" sz="3200" dirty="0" smtClean="0"/>
              <a:t>Non- pharmacological care</a:t>
            </a:r>
            <a:endParaRPr lang="en-US" sz="3200" dirty="0"/>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772400" cy="914400"/>
          </a:xfrm>
        </p:spPr>
        <p:txBody>
          <a:bodyPr/>
          <a:lstStyle/>
          <a:p>
            <a:r>
              <a:rPr lang="en-US" i="1" dirty="0"/>
              <a:t>Patient’s Care </a:t>
            </a:r>
            <a:r>
              <a:rPr lang="en-US" i="1" dirty="0" err="1"/>
              <a:t>cont</a:t>
            </a:r>
            <a:r>
              <a:rPr lang="en-US" i="1" dirty="0"/>
              <a:t>…</a:t>
            </a:r>
            <a:endParaRPr lang="en-US" dirty="0"/>
          </a:p>
        </p:txBody>
      </p:sp>
      <p:sp>
        <p:nvSpPr>
          <p:cNvPr id="3" name="Content Placeholder 2"/>
          <p:cNvSpPr>
            <a:spLocks noGrp="1"/>
          </p:cNvSpPr>
          <p:nvPr>
            <p:ph idx="1"/>
          </p:nvPr>
        </p:nvSpPr>
        <p:spPr/>
        <p:txBody>
          <a:bodyPr/>
          <a:lstStyle/>
          <a:p>
            <a:pPr marL="68580" indent="0">
              <a:buNone/>
            </a:pPr>
            <a:r>
              <a:rPr lang="en-US" sz="3200" dirty="0" smtClean="0"/>
              <a:t>Pharmacological care :</a:t>
            </a:r>
          </a:p>
          <a:p>
            <a:pPr>
              <a:buNone/>
            </a:pPr>
            <a:r>
              <a:rPr lang="en-US" sz="3200" dirty="0" smtClean="0"/>
              <a:t>    </a:t>
            </a:r>
          </a:p>
          <a:p>
            <a:pPr>
              <a:buNone/>
            </a:pPr>
            <a:r>
              <a:rPr lang="en-US" sz="3200" dirty="0" smtClean="0"/>
              <a:t>Two types of patient get treatment in ICU</a:t>
            </a:r>
            <a:br>
              <a:rPr lang="en-US" sz="3200" dirty="0" smtClean="0"/>
            </a:br>
            <a:endParaRPr lang="en-US" sz="3200" dirty="0" smtClean="0"/>
          </a:p>
          <a:p>
            <a:r>
              <a:rPr lang="en-US" sz="3200" dirty="0" smtClean="0"/>
              <a:t>Where </a:t>
            </a:r>
            <a:r>
              <a:rPr lang="en-US" sz="3200" dirty="0" smtClean="0">
                <a:solidFill>
                  <a:srgbClr val="FF0000"/>
                </a:solidFill>
              </a:rPr>
              <a:t>good outcome</a:t>
            </a:r>
            <a:r>
              <a:rPr lang="en-US" sz="3200" dirty="0" smtClean="0"/>
              <a:t> is expected</a:t>
            </a:r>
            <a:br>
              <a:rPr lang="en-US" sz="3200" dirty="0" smtClean="0"/>
            </a:br>
            <a:endParaRPr lang="en-US" sz="3200" dirty="0" smtClean="0"/>
          </a:p>
          <a:p>
            <a:r>
              <a:rPr lang="en-US" sz="3200" dirty="0" smtClean="0"/>
              <a:t>Where only </a:t>
            </a:r>
            <a:r>
              <a:rPr lang="en-US" sz="3200" dirty="0" smtClean="0">
                <a:solidFill>
                  <a:srgbClr val="FF0000"/>
                </a:solidFill>
              </a:rPr>
              <a:t>death</a:t>
            </a:r>
            <a:r>
              <a:rPr lang="en-US" sz="3200" dirty="0" smtClean="0"/>
              <a:t> is expected despite of all supports.</a:t>
            </a:r>
            <a:endParaRPr lang="en-US" sz="3200" dirty="0"/>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Patient’s Care </a:t>
            </a:r>
            <a:r>
              <a:rPr lang="en-US" i="1" dirty="0" err="1"/>
              <a:t>cont</a:t>
            </a:r>
            <a:r>
              <a:rPr lang="en-US" i="1" dirty="0"/>
              <a:t>…</a:t>
            </a:r>
            <a:endParaRPr lang="en-US" dirty="0"/>
          </a:p>
        </p:txBody>
      </p:sp>
      <p:sp>
        <p:nvSpPr>
          <p:cNvPr id="3" name="Content Placeholder 2"/>
          <p:cNvSpPr>
            <a:spLocks noGrp="1"/>
          </p:cNvSpPr>
          <p:nvPr>
            <p:ph idx="1"/>
          </p:nvPr>
        </p:nvSpPr>
        <p:spPr/>
        <p:txBody>
          <a:bodyPr>
            <a:normAutofit/>
          </a:bodyPr>
          <a:lstStyle/>
          <a:p>
            <a:pPr>
              <a:buNone/>
            </a:pPr>
            <a:r>
              <a:rPr lang="en-US" dirty="0" smtClean="0"/>
              <a:t>Condition where good outcome is expected:</a:t>
            </a:r>
          </a:p>
          <a:p>
            <a:pPr>
              <a:buNone/>
            </a:pPr>
            <a:endParaRPr lang="en-US" dirty="0" smtClean="0"/>
          </a:p>
          <a:p>
            <a:pPr>
              <a:buNone/>
            </a:pPr>
            <a:r>
              <a:rPr lang="en-US" dirty="0" smtClean="0"/>
              <a:t>Common conditions that are treated within ICUs where good outcome is expected include:</a:t>
            </a:r>
          </a:p>
          <a:p>
            <a:pPr lvl="1"/>
            <a:r>
              <a:rPr lang="en-US" dirty="0" smtClean="0"/>
              <a:t> ARDS</a:t>
            </a:r>
          </a:p>
          <a:p>
            <a:pPr lvl="1"/>
            <a:r>
              <a:rPr lang="en-US" dirty="0" smtClean="0"/>
              <a:t>Trauma</a:t>
            </a:r>
          </a:p>
          <a:p>
            <a:pPr lvl="1"/>
            <a:r>
              <a:rPr lang="en-US" dirty="0" smtClean="0"/>
              <a:t>Multiple organ failure</a:t>
            </a:r>
          </a:p>
          <a:p>
            <a:pPr lvl="1"/>
            <a:r>
              <a:rPr lang="en-US" dirty="0" smtClean="0"/>
              <a:t>Sepsis</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Patient’s Care </a:t>
            </a:r>
            <a:r>
              <a:rPr lang="en-US" i="1" dirty="0" err="1"/>
              <a:t>cont</a:t>
            </a:r>
            <a:r>
              <a:rPr lang="en-US" i="1" dirty="0"/>
              <a:t>…</a:t>
            </a:r>
          </a:p>
        </p:txBody>
      </p:sp>
      <p:sp>
        <p:nvSpPr>
          <p:cNvPr id="3" name="Content Placeholder 2"/>
          <p:cNvSpPr>
            <a:spLocks noGrp="1"/>
          </p:cNvSpPr>
          <p:nvPr>
            <p:ph idx="1"/>
          </p:nvPr>
        </p:nvSpPr>
        <p:spPr/>
        <p:txBody>
          <a:bodyPr>
            <a:noAutofit/>
          </a:bodyPr>
          <a:lstStyle/>
          <a:p>
            <a:pPr>
              <a:buNone/>
            </a:pPr>
            <a:r>
              <a:rPr lang="en-US" sz="3200" dirty="0" smtClean="0"/>
              <a:t>A. Where good outcome is expected…</a:t>
            </a:r>
          </a:p>
          <a:p>
            <a:pPr lvl="1"/>
            <a:r>
              <a:rPr lang="en-US" sz="2800" dirty="0" smtClean="0"/>
              <a:t>These types of patients may need </a:t>
            </a:r>
            <a:r>
              <a:rPr lang="en-US" sz="2800" dirty="0" smtClean="0">
                <a:solidFill>
                  <a:srgbClr val="FF0000"/>
                </a:solidFill>
              </a:rPr>
              <a:t>mechanical</a:t>
            </a:r>
            <a:r>
              <a:rPr lang="en-US" sz="2800" dirty="0" smtClean="0"/>
              <a:t> </a:t>
            </a:r>
            <a:r>
              <a:rPr lang="en-US" sz="2800" dirty="0" smtClean="0">
                <a:solidFill>
                  <a:srgbClr val="FF0000"/>
                </a:solidFill>
              </a:rPr>
              <a:t>ventilation</a:t>
            </a:r>
            <a:r>
              <a:rPr lang="en-US" sz="2800" dirty="0" smtClean="0"/>
              <a:t> support. </a:t>
            </a:r>
          </a:p>
          <a:p>
            <a:pPr lvl="1"/>
            <a:r>
              <a:rPr lang="en-US" sz="2800" dirty="0" smtClean="0"/>
              <a:t>May need </a:t>
            </a:r>
            <a:r>
              <a:rPr lang="en-US" sz="2800" dirty="0" smtClean="0">
                <a:solidFill>
                  <a:srgbClr val="FF0000"/>
                </a:solidFill>
              </a:rPr>
              <a:t>inotropes</a:t>
            </a:r>
            <a:r>
              <a:rPr lang="en-US" sz="2800" dirty="0" smtClean="0"/>
              <a:t> support. Needs regular </a:t>
            </a:r>
            <a:r>
              <a:rPr lang="en-US" sz="2800" dirty="0" smtClean="0">
                <a:solidFill>
                  <a:srgbClr val="FF0000"/>
                </a:solidFill>
              </a:rPr>
              <a:t>monitoring</a:t>
            </a:r>
            <a:r>
              <a:rPr lang="en-US" sz="2800" dirty="0" smtClean="0"/>
              <a:t>, and </a:t>
            </a:r>
            <a:r>
              <a:rPr lang="en-US" sz="2800" dirty="0" smtClean="0">
                <a:solidFill>
                  <a:srgbClr val="FF0000"/>
                </a:solidFill>
              </a:rPr>
              <a:t>medication</a:t>
            </a:r>
            <a:r>
              <a:rPr lang="en-US" sz="2800" dirty="0" smtClean="0"/>
              <a:t> according to diagnosis.</a:t>
            </a:r>
          </a:p>
          <a:p>
            <a:pPr>
              <a:buNone/>
            </a:pPr>
            <a:r>
              <a:rPr lang="en-US" sz="3200" dirty="0" smtClean="0"/>
              <a:t>B. Groups of patients where only death is expected despite of all supports:</a:t>
            </a:r>
          </a:p>
          <a:p>
            <a:pPr lvl="1"/>
            <a:r>
              <a:rPr lang="en-US" sz="2800" dirty="0" smtClean="0"/>
              <a:t>Diagnosed as brain death.</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Patient’s Care </a:t>
            </a:r>
            <a:r>
              <a:rPr lang="en-US" i="1" dirty="0" err="1"/>
              <a:t>cont</a:t>
            </a:r>
            <a:r>
              <a:rPr lang="en-US" i="1" dirty="0"/>
              <a:t>…</a:t>
            </a:r>
            <a:endParaRPr lang="en-US" dirty="0"/>
          </a:p>
        </p:txBody>
      </p:sp>
      <p:sp>
        <p:nvSpPr>
          <p:cNvPr id="3" name="Content Placeholder 2"/>
          <p:cNvSpPr>
            <a:spLocks noGrp="1"/>
          </p:cNvSpPr>
          <p:nvPr>
            <p:ph idx="1"/>
          </p:nvPr>
        </p:nvSpPr>
        <p:spPr/>
        <p:txBody>
          <a:bodyPr>
            <a:noAutofit/>
          </a:bodyPr>
          <a:lstStyle/>
          <a:p>
            <a:pPr>
              <a:buNone/>
            </a:pPr>
            <a:r>
              <a:rPr lang="en-US" sz="3200" dirty="0" smtClean="0"/>
              <a:t>Criteria of brain death patient :</a:t>
            </a:r>
          </a:p>
          <a:p>
            <a:pPr marL="582930" indent="-514350"/>
            <a:r>
              <a:rPr lang="en-US" sz="3200" dirty="0" smtClean="0"/>
              <a:t>Absence of pupillary response to a bright light is documented in both eyes.</a:t>
            </a:r>
          </a:p>
          <a:p>
            <a:pPr marL="582930" indent="-514350"/>
            <a:r>
              <a:rPr lang="en-US" sz="3200" dirty="0" smtClean="0"/>
              <a:t>Absence of ocular movements.</a:t>
            </a:r>
          </a:p>
          <a:p>
            <a:pPr marL="582930" indent="-514350"/>
            <a:r>
              <a:rPr lang="en-US" sz="3200" dirty="0" smtClean="0"/>
              <a:t>Absence of corneal reflex.</a:t>
            </a:r>
          </a:p>
          <a:p>
            <a:pPr marL="582930" indent="-514350"/>
            <a:r>
              <a:rPr lang="en-US" sz="3200" dirty="0" smtClean="0"/>
              <a:t>Absence of facial muscle movement to anxious stimulus.</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Patient’s Care </a:t>
            </a:r>
            <a:r>
              <a:rPr lang="en-US" i="1" dirty="0" err="1"/>
              <a:t>cont</a:t>
            </a:r>
            <a:r>
              <a:rPr lang="en-US" i="1" dirty="0"/>
              <a:t>…</a:t>
            </a:r>
            <a:endParaRPr lang="en-US" dirty="0"/>
          </a:p>
        </p:txBody>
      </p:sp>
      <p:sp>
        <p:nvSpPr>
          <p:cNvPr id="3" name="Content Placeholder 2"/>
          <p:cNvSpPr>
            <a:spLocks noGrp="1"/>
          </p:cNvSpPr>
          <p:nvPr>
            <p:ph idx="1"/>
          </p:nvPr>
        </p:nvSpPr>
        <p:spPr/>
        <p:txBody>
          <a:bodyPr>
            <a:normAutofit/>
          </a:bodyPr>
          <a:lstStyle/>
          <a:p>
            <a:r>
              <a:rPr lang="en-US" sz="3200" dirty="0" smtClean="0"/>
              <a:t>    Absence of pharyngeal or tracheal reflex.</a:t>
            </a:r>
          </a:p>
          <a:p>
            <a:r>
              <a:rPr lang="en-US" sz="3200" dirty="0" smtClean="0"/>
              <a:t>    Absence of spontaneous respiration.</a:t>
            </a:r>
          </a:p>
          <a:p>
            <a:endParaRPr lang="en-US" sz="3200" dirty="0" smtClean="0"/>
          </a:p>
          <a:p>
            <a:pPr>
              <a:buNone/>
            </a:pPr>
            <a:r>
              <a:rPr lang="en-US" sz="3200" dirty="0" smtClean="0"/>
              <a:t>These types of patients’ relatives are counseled as  they may discontinue treatment as there is no chance of survival. </a:t>
            </a:r>
            <a:r>
              <a:rPr lang="en-US" sz="3200" dirty="0" smtClean="0">
                <a:solidFill>
                  <a:srgbClr val="FF0000"/>
                </a:solidFill>
              </a:rPr>
              <a:t>(DNAR – Do Not Attempt Resuscitation)</a:t>
            </a:r>
            <a:endParaRPr lang="en-US" sz="3200" dirty="0">
              <a:solidFill>
                <a:srgbClr val="FF0000"/>
              </a:solidFill>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Patient’s Care </a:t>
            </a:r>
            <a:r>
              <a:rPr lang="en-US" i="1" dirty="0" err="1"/>
              <a:t>cont</a:t>
            </a:r>
            <a:r>
              <a:rPr lang="en-US" i="1" dirty="0"/>
              <a:t>…</a:t>
            </a:r>
            <a:endParaRPr lang="en-US" dirty="0"/>
          </a:p>
        </p:txBody>
      </p:sp>
      <p:sp>
        <p:nvSpPr>
          <p:cNvPr id="3" name="Content Placeholder 2"/>
          <p:cNvSpPr>
            <a:spLocks noGrp="1"/>
          </p:cNvSpPr>
          <p:nvPr>
            <p:ph idx="1"/>
          </p:nvPr>
        </p:nvSpPr>
        <p:spPr/>
        <p:txBody>
          <a:bodyPr>
            <a:normAutofit fontScale="25000" lnSpcReduction="20000"/>
          </a:bodyPr>
          <a:lstStyle/>
          <a:p>
            <a:pPr>
              <a:buNone/>
            </a:pPr>
            <a:r>
              <a:rPr lang="en-US" sz="12800" dirty="0" smtClean="0"/>
              <a:t>Non-pharmacological care :</a:t>
            </a:r>
          </a:p>
          <a:p>
            <a:pPr>
              <a:buNone/>
            </a:pPr>
            <a:r>
              <a:rPr lang="en-US" sz="12800" dirty="0" smtClean="0"/>
              <a:t>Primary prevention is preferred. Although there are no data on primary prevention, few things should be maintained</a:t>
            </a:r>
          </a:p>
          <a:p>
            <a:pPr lvl="1"/>
            <a:r>
              <a:rPr lang="en-US" sz="12400" dirty="0" smtClean="0"/>
              <a:t>Regular posture change to prevent pressure sore</a:t>
            </a:r>
          </a:p>
          <a:p>
            <a:pPr lvl="1"/>
            <a:r>
              <a:rPr lang="en-US" sz="12400" dirty="0" smtClean="0"/>
              <a:t>Daily physiotherapy to prevent DVT</a:t>
            </a:r>
          </a:p>
          <a:p>
            <a:pPr lvl="1"/>
            <a:r>
              <a:rPr lang="en-US" sz="12400" dirty="0" smtClean="0"/>
              <a:t>Daily bed bath to maintain cleanliness.</a:t>
            </a:r>
          </a:p>
          <a:p>
            <a:pPr lvl="1"/>
            <a:r>
              <a:rPr lang="en-US" sz="12400" dirty="0" smtClean="0"/>
              <a:t>Cleaning after bowel movement.</a:t>
            </a:r>
          </a:p>
          <a:p>
            <a:pPr>
              <a:buNone/>
            </a:pPr>
            <a:r>
              <a:rPr lang="en-US" dirty="0" smtClean="0"/>
              <a:t>  </a:t>
            </a:r>
            <a:endParaRPr lang="en-US" dirty="0"/>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Daily round in ICU :</a:t>
            </a:r>
            <a:endParaRPr lang="en-US" i="1" dirty="0"/>
          </a:p>
        </p:txBody>
      </p:sp>
      <p:pic>
        <p:nvPicPr>
          <p:cNvPr id="4" name="Content Placeholder 3" descr="20161025_100021.jpg"/>
          <p:cNvPicPr>
            <a:picLocks noGrp="1" noChangeAspect="1"/>
          </p:cNvPicPr>
          <p:nvPr>
            <p:ph idx="1"/>
          </p:nvPr>
        </p:nvPicPr>
        <p:blipFill>
          <a:blip r:embed="rId2" cstate="print"/>
          <a:stretch>
            <a:fillRect/>
          </a:stretch>
        </p:blipFill>
        <p:spPr>
          <a:xfrm>
            <a:off x="0" y="1676400"/>
            <a:ext cx="9144000" cy="5143500"/>
          </a:xfrm>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75062" y="141288"/>
            <a:ext cx="7652524" cy="1009650"/>
          </a:xfrm>
        </p:spPr>
        <p:txBody>
          <a:bodyPr>
            <a:normAutofit fontScale="90000"/>
          </a:bodyPr>
          <a:lstStyle/>
          <a:p>
            <a:pPr>
              <a:defRPr/>
            </a:pPr>
            <a:r>
              <a:rPr lang="en-US" altLang="en-US" smtClean="0"/>
              <a:t>Palliative Care and Hospice</a:t>
            </a:r>
            <a:br>
              <a:rPr lang="en-US" altLang="en-US" smtClean="0"/>
            </a:br>
            <a:r>
              <a:rPr lang="en-US" altLang="en-US" smtClean="0"/>
              <a:t>Definition of Terms</a:t>
            </a:r>
          </a:p>
        </p:txBody>
      </p:sp>
      <p:sp>
        <p:nvSpPr>
          <p:cNvPr id="16387" name="Content Placeholder 2"/>
          <p:cNvSpPr>
            <a:spLocks noGrp="1"/>
          </p:cNvSpPr>
          <p:nvPr>
            <p:ph idx="1"/>
          </p:nvPr>
        </p:nvSpPr>
        <p:spPr>
          <a:xfrm>
            <a:off x="774390" y="1843088"/>
            <a:ext cx="7997902" cy="4303712"/>
          </a:xfrm>
        </p:spPr>
        <p:txBody>
          <a:bodyPr>
            <a:normAutofit fontScale="92500"/>
          </a:bodyPr>
          <a:lstStyle/>
          <a:p>
            <a:pPr eaLnBrk="1" hangingPunct="1">
              <a:lnSpc>
                <a:spcPct val="90000"/>
              </a:lnSpc>
              <a:defRPr/>
            </a:pPr>
            <a:r>
              <a:rPr lang="en-US" altLang="en-US" u="sng" smtClean="0"/>
              <a:t>Palliative Care</a:t>
            </a:r>
            <a:r>
              <a:rPr lang="en-US" altLang="en-US" smtClean="0"/>
              <a:t>:  biopsychosocial and spiritual care of persons whose diseases are not responsive to curative treatment</a:t>
            </a:r>
          </a:p>
          <a:p>
            <a:pPr eaLnBrk="1" hangingPunct="1">
              <a:lnSpc>
                <a:spcPct val="90000"/>
              </a:lnSpc>
              <a:defRPr/>
            </a:pPr>
            <a:endParaRPr lang="en-US" altLang="en-US" u="sng" smtClean="0"/>
          </a:p>
          <a:p>
            <a:pPr eaLnBrk="1" hangingPunct="1">
              <a:lnSpc>
                <a:spcPct val="90000"/>
              </a:lnSpc>
              <a:defRPr/>
            </a:pPr>
            <a:r>
              <a:rPr lang="en-US" altLang="en-US" u="sng" smtClean="0"/>
              <a:t>Goal of Palliative Care</a:t>
            </a:r>
            <a:r>
              <a:rPr lang="en-US" altLang="en-US" smtClean="0"/>
              <a:t>: to produce the best possible quality of life for the patient and family</a:t>
            </a:r>
          </a:p>
          <a:p>
            <a:pPr eaLnBrk="1" hangingPunct="1">
              <a:lnSpc>
                <a:spcPct val="90000"/>
              </a:lnSpc>
              <a:defRPr/>
            </a:pPr>
            <a:endParaRPr lang="en-US" altLang="en-US" u="sng" smtClean="0"/>
          </a:p>
          <a:p>
            <a:pPr eaLnBrk="1" hangingPunct="1">
              <a:lnSpc>
                <a:spcPct val="90000"/>
              </a:lnSpc>
              <a:defRPr/>
            </a:pPr>
            <a:r>
              <a:rPr lang="en-US" altLang="en-US" u="sng" smtClean="0"/>
              <a:t>Hospice</a:t>
            </a:r>
            <a:r>
              <a:rPr lang="en-US" altLang="en-US" smtClean="0"/>
              <a:t>:  Medicare sponsored program dedicated to provide palliative care for terminally ill patients and their families</a:t>
            </a:r>
          </a:p>
          <a:p>
            <a:pPr>
              <a:defRPr/>
            </a:pPr>
            <a:endParaRPr lang="en-US" altLang="en-US"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r>
              <a:rPr lang="en-US" dirty="0" smtClean="0"/>
              <a:t>Patient / Resident Care</a:t>
            </a:r>
            <a:endParaRPr lang="en-US" dirty="0"/>
          </a:p>
        </p:txBody>
      </p:sp>
      <p:sp>
        <p:nvSpPr>
          <p:cNvPr id="21509" name="Rectangle 5"/>
          <p:cNvSpPr>
            <a:spLocks noGrp="1" noChangeArrowheads="1"/>
          </p:cNvSpPr>
          <p:nvPr>
            <p:ph idx="1"/>
          </p:nvPr>
        </p:nvSpPr>
        <p:spPr/>
        <p:txBody>
          <a:bodyPr/>
          <a:lstStyle/>
          <a:p>
            <a:r>
              <a:rPr lang="en-US" sz="2400" dirty="0"/>
              <a:t>Multiple chronic </a:t>
            </a:r>
            <a:r>
              <a:rPr lang="en-US" sz="2400" dirty="0" smtClean="0"/>
              <a:t>illnesses</a:t>
            </a:r>
          </a:p>
          <a:p>
            <a:endParaRPr lang="en-US" sz="2400" dirty="0"/>
          </a:p>
          <a:p>
            <a:r>
              <a:rPr lang="en-US" sz="2400" dirty="0"/>
              <a:t>Unpredictable </a:t>
            </a:r>
            <a:r>
              <a:rPr lang="en-US" sz="2400" dirty="0" smtClean="0"/>
              <a:t>trajectories</a:t>
            </a:r>
          </a:p>
          <a:p>
            <a:endParaRPr lang="en-US" sz="2400" dirty="0"/>
          </a:p>
          <a:p>
            <a:r>
              <a:rPr lang="en-US" sz="2400" dirty="0"/>
              <a:t>Difficulties with assessment </a:t>
            </a:r>
            <a:endParaRPr lang="en-US" sz="2400" dirty="0" smtClean="0"/>
          </a:p>
          <a:p>
            <a:pPr>
              <a:buNone/>
            </a:pPr>
            <a:r>
              <a:rPr lang="en-US" sz="2400" dirty="0"/>
              <a:t> </a:t>
            </a:r>
            <a:r>
              <a:rPr lang="en-US" sz="2400" dirty="0" smtClean="0"/>
              <a:t>    and prognostication</a:t>
            </a:r>
          </a:p>
          <a:p>
            <a:endParaRPr lang="en-US" sz="2400" dirty="0"/>
          </a:p>
          <a:p>
            <a:r>
              <a:rPr lang="en-US" sz="2400" dirty="0"/>
              <a:t>High rate of cognitive impairment</a:t>
            </a:r>
          </a:p>
        </p:txBody>
      </p:sp>
      <p:pic>
        <p:nvPicPr>
          <p:cNvPr id="21511" name="Picture 7" descr="j0090386"/>
          <p:cNvPicPr>
            <a:picLocks noGrp="1" noChangeAspect="1" noChangeArrowheads="1"/>
          </p:cNvPicPr>
          <p:nvPr>
            <p:ph type="clipArt" sz="half" idx="4294967295"/>
          </p:nvPr>
        </p:nvPicPr>
        <p:blipFill>
          <a:blip r:embed="rId2" cstate="print">
            <a:extLst>
              <a:ext uri="{28A0092B-C50C-407E-A947-70E740481C1C}">
                <a14:useLocalDpi xmlns="" xmlns:a14="http://schemas.microsoft.com/office/drawing/2010/main" val="0"/>
              </a:ext>
            </a:extLst>
          </a:blip>
          <a:srcRect/>
          <a:stretch>
            <a:fillRect/>
          </a:stretch>
        </p:blipFill>
        <p:spPr>
          <a:xfrm>
            <a:off x="5181600" y="1752600"/>
            <a:ext cx="3962400" cy="4343400"/>
          </a:xfrm>
        </p:spPr>
      </p:pic>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Family care :</a:t>
            </a:r>
            <a:br>
              <a:rPr lang="en-US" i="1" dirty="0" smtClean="0"/>
            </a:br>
            <a:endParaRPr lang="en-US" dirty="0"/>
          </a:p>
        </p:txBody>
      </p:sp>
      <p:sp>
        <p:nvSpPr>
          <p:cNvPr id="3" name="Content Placeholder 2"/>
          <p:cNvSpPr>
            <a:spLocks noGrp="1"/>
          </p:cNvSpPr>
          <p:nvPr>
            <p:ph idx="1"/>
          </p:nvPr>
        </p:nvSpPr>
        <p:spPr>
          <a:xfrm>
            <a:off x="914400" y="1600200"/>
            <a:ext cx="7772400" cy="4572000"/>
          </a:xfrm>
        </p:spPr>
        <p:txBody>
          <a:bodyPr>
            <a:normAutofit/>
          </a:bodyPr>
          <a:lstStyle/>
          <a:p>
            <a:pPr>
              <a:buNone/>
            </a:pPr>
            <a:r>
              <a:rPr lang="en-US" sz="3200" dirty="0" smtClean="0"/>
              <a:t>Family members of ICU patients may face difficult decisions. </a:t>
            </a:r>
          </a:p>
          <a:p>
            <a:pPr>
              <a:buNone/>
            </a:pPr>
            <a:r>
              <a:rPr lang="en-US" sz="3200" dirty="0" smtClean="0"/>
              <a:t>Nurses are in a position to provide support. </a:t>
            </a:r>
          </a:p>
          <a:p>
            <a:pPr>
              <a:buNone/>
            </a:pPr>
            <a:r>
              <a:rPr lang="en-US" sz="3200" dirty="0" smtClean="0"/>
              <a:t>Evidence of specific strategies that nurses use to support decision making and how family members respond to these strategies is lacking.</a:t>
            </a:r>
            <a:endParaRPr lang="en-US" sz="3200" dirty="0"/>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Family care cont… </a:t>
            </a:r>
            <a:br>
              <a:rPr lang="en-US" i="1" dirty="0" smtClean="0"/>
            </a:br>
            <a:endParaRPr lang="en-US" dirty="0"/>
          </a:p>
        </p:txBody>
      </p:sp>
      <p:sp>
        <p:nvSpPr>
          <p:cNvPr id="3" name="Content Placeholder 2"/>
          <p:cNvSpPr>
            <a:spLocks noGrp="1"/>
          </p:cNvSpPr>
          <p:nvPr>
            <p:ph idx="1"/>
          </p:nvPr>
        </p:nvSpPr>
        <p:spPr>
          <a:xfrm>
            <a:off x="914400" y="1524000"/>
            <a:ext cx="7772400" cy="4572000"/>
          </a:xfrm>
        </p:spPr>
        <p:txBody>
          <a:bodyPr>
            <a:noAutofit/>
          </a:bodyPr>
          <a:lstStyle/>
          <a:p>
            <a:pPr>
              <a:buNone/>
            </a:pPr>
            <a:r>
              <a:rPr lang="en-US" sz="3200" dirty="0" smtClean="0"/>
              <a:t>Family members described </a:t>
            </a:r>
            <a:r>
              <a:rPr lang="en-US" sz="3200" dirty="0" smtClean="0">
                <a:solidFill>
                  <a:srgbClr val="FF0000"/>
                </a:solidFill>
              </a:rPr>
              <a:t>five</a:t>
            </a:r>
            <a:r>
              <a:rPr lang="en-US" sz="3200" dirty="0" smtClean="0"/>
              <a:t> nursing approaches : </a:t>
            </a:r>
          </a:p>
          <a:p>
            <a:pPr lvl="1"/>
            <a:r>
              <a:rPr lang="en-US" sz="2800" dirty="0" smtClean="0"/>
              <a:t>Demonstrating </a:t>
            </a:r>
            <a:r>
              <a:rPr lang="en-US" sz="2800" dirty="0" smtClean="0">
                <a:solidFill>
                  <a:srgbClr val="FF0000"/>
                </a:solidFill>
              </a:rPr>
              <a:t>concern</a:t>
            </a:r>
            <a:r>
              <a:rPr lang="en-US" sz="2800" dirty="0" smtClean="0"/>
              <a:t>, </a:t>
            </a:r>
          </a:p>
          <a:p>
            <a:pPr lvl="1"/>
            <a:r>
              <a:rPr lang="en-US" sz="2800" dirty="0" smtClean="0"/>
              <a:t>Building </a:t>
            </a:r>
            <a:r>
              <a:rPr lang="en-US" sz="2800" dirty="0" smtClean="0">
                <a:solidFill>
                  <a:srgbClr val="FF0000"/>
                </a:solidFill>
              </a:rPr>
              <a:t>rapport</a:t>
            </a:r>
            <a:r>
              <a:rPr lang="en-US" sz="2800" dirty="0" smtClean="0"/>
              <a:t>, </a:t>
            </a:r>
          </a:p>
          <a:p>
            <a:pPr lvl="1"/>
            <a:r>
              <a:rPr lang="en-US" sz="2800" dirty="0" smtClean="0"/>
              <a:t>Demonstrating </a:t>
            </a:r>
            <a:r>
              <a:rPr lang="en-US" sz="2800" dirty="0" smtClean="0">
                <a:solidFill>
                  <a:srgbClr val="FF0000"/>
                </a:solidFill>
              </a:rPr>
              <a:t>professionalism</a:t>
            </a:r>
            <a:r>
              <a:rPr lang="en-US" sz="2800" dirty="0" smtClean="0"/>
              <a:t>, </a:t>
            </a:r>
          </a:p>
          <a:p>
            <a:pPr lvl="1"/>
            <a:r>
              <a:rPr lang="en-US" sz="2800" dirty="0" smtClean="0"/>
              <a:t>Providing </a:t>
            </a:r>
            <a:r>
              <a:rPr lang="en-US" sz="2800" dirty="0" smtClean="0">
                <a:solidFill>
                  <a:srgbClr val="FF0000"/>
                </a:solidFill>
              </a:rPr>
              <a:t>factual</a:t>
            </a:r>
            <a:r>
              <a:rPr lang="en-US" sz="2800" dirty="0" smtClean="0"/>
              <a:t> </a:t>
            </a:r>
            <a:r>
              <a:rPr lang="en-US" sz="2800" dirty="0" smtClean="0">
                <a:solidFill>
                  <a:srgbClr val="FF0000"/>
                </a:solidFill>
              </a:rPr>
              <a:t>information</a:t>
            </a:r>
            <a:r>
              <a:rPr lang="en-US" sz="2800" dirty="0" smtClean="0"/>
              <a:t>, </a:t>
            </a:r>
          </a:p>
          <a:p>
            <a:pPr marL="454914" lvl="1" indent="0">
              <a:buNone/>
            </a:pPr>
            <a:r>
              <a:rPr lang="en-US" sz="2800" dirty="0" smtClean="0"/>
              <a:t>		and </a:t>
            </a:r>
          </a:p>
          <a:p>
            <a:pPr lvl="1"/>
            <a:r>
              <a:rPr lang="en-US" sz="2800" dirty="0" smtClean="0"/>
              <a:t>Supporting </a:t>
            </a:r>
            <a:r>
              <a:rPr lang="en-US" sz="2800" dirty="0" smtClean="0">
                <a:solidFill>
                  <a:srgbClr val="FF0000"/>
                </a:solidFill>
              </a:rPr>
              <a:t>decision-making</a:t>
            </a:r>
            <a:r>
              <a:rPr lang="en-US" sz="2800" dirty="0" smtClean="0"/>
              <a:t>. </a:t>
            </a:r>
            <a:endParaRPr lang="en-US" sz="2800" dirty="0"/>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smtClean="0"/>
              <a:t>Care for Families</a:t>
            </a:r>
            <a:endParaRPr lang="en-US" dirty="0"/>
          </a:p>
        </p:txBody>
      </p:sp>
      <p:pic>
        <p:nvPicPr>
          <p:cNvPr id="24585" name="Picture 9" descr="j0090386"/>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533400" y="1676400"/>
            <a:ext cx="3156642" cy="3962400"/>
          </a:xfrm>
        </p:spPr>
      </p:pic>
      <p:sp>
        <p:nvSpPr>
          <p:cNvPr id="24581" name="Rectangle 5"/>
          <p:cNvSpPr>
            <a:spLocks noGrp="1" noChangeArrowheads="1"/>
          </p:cNvSpPr>
          <p:nvPr>
            <p:ph type="body" sz="half" idx="4294967295"/>
          </p:nvPr>
        </p:nvSpPr>
        <p:spPr>
          <a:xfrm>
            <a:off x="3810000" y="1600200"/>
            <a:ext cx="5029200" cy="4530725"/>
          </a:xfrm>
        </p:spPr>
        <p:txBody>
          <a:bodyPr/>
          <a:lstStyle/>
          <a:p>
            <a:r>
              <a:rPr lang="en-US" sz="2400" dirty="0"/>
              <a:t>Guilt </a:t>
            </a:r>
            <a:r>
              <a:rPr lang="en-US" sz="2400" dirty="0" smtClean="0"/>
              <a:t>issues</a:t>
            </a:r>
          </a:p>
          <a:p>
            <a:endParaRPr lang="en-US" sz="2400" dirty="0"/>
          </a:p>
          <a:p>
            <a:r>
              <a:rPr lang="en-US" sz="2400" dirty="0"/>
              <a:t>Unresolved family </a:t>
            </a:r>
            <a:r>
              <a:rPr lang="en-US" sz="2400" dirty="0" smtClean="0"/>
              <a:t>conflicts</a:t>
            </a:r>
          </a:p>
          <a:p>
            <a:endParaRPr lang="en-US" sz="2400" dirty="0"/>
          </a:p>
          <a:p>
            <a:r>
              <a:rPr lang="en-US" sz="2400" dirty="0" smtClean="0"/>
              <a:t>Complex </a:t>
            </a:r>
            <a:r>
              <a:rPr lang="en-US" sz="2400" dirty="0"/>
              <a:t>dynamics</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4724400" cy="5812536"/>
          </a:xfrm>
        </p:spPr>
        <p:txBody>
          <a:bodyPr/>
          <a:lstStyle/>
          <a:p>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Places where counseling done as well as family care given :</a:t>
            </a:r>
            <a:endParaRPr lang="en-US" i="1" dirty="0"/>
          </a:p>
        </p:txBody>
      </p:sp>
      <p:pic>
        <p:nvPicPr>
          <p:cNvPr id="4" name="Content Placeholder 3" descr="20161025_095516.jpg"/>
          <p:cNvPicPr>
            <a:picLocks noGrp="1" noChangeAspect="1"/>
          </p:cNvPicPr>
          <p:nvPr>
            <p:ph idx="1"/>
          </p:nvPr>
        </p:nvPicPr>
        <p:blipFill>
          <a:blip r:embed="rId2" cstate="print"/>
          <a:stretch>
            <a:fillRect/>
          </a:stretch>
        </p:blipFill>
        <p:spPr>
          <a:xfrm>
            <a:off x="3514205" y="1784350"/>
            <a:ext cx="2572789" cy="4572000"/>
          </a:xfrm>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Resident care :</a:t>
            </a:r>
            <a:br>
              <a:rPr lang="en-US" i="1" dirty="0" smtClean="0"/>
            </a:br>
            <a:endParaRPr lang="en-US" dirty="0"/>
          </a:p>
        </p:txBody>
      </p:sp>
      <p:sp>
        <p:nvSpPr>
          <p:cNvPr id="3" name="Content Placeholder 2"/>
          <p:cNvSpPr>
            <a:spLocks noGrp="1"/>
          </p:cNvSpPr>
          <p:nvPr>
            <p:ph idx="1"/>
          </p:nvPr>
        </p:nvSpPr>
        <p:spPr>
          <a:xfrm>
            <a:off x="838200" y="1676400"/>
            <a:ext cx="7772400" cy="4572000"/>
          </a:xfrm>
        </p:spPr>
        <p:txBody>
          <a:bodyPr>
            <a:normAutofit/>
          </a:bodyPr>
          <a:lstStyle/>
          <a:p>
            <a:pPr>
              <a:buNone/>
            </a:pPr>
            <a:r>
              <a:rPr lang="en-US" dirty="0" smtClean="0"/>
              <a:t>Ultimate goal of the recommendation for disinfection and sterilization is to reduce rate of health care associated infection through appropriate use of both disinfection and sterilization.</a:t>
            </a: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Resident care cont…</a:t>
            </a:r>
            <a:br>
              <a:rPr lang="en-US" i="1" dirty="0" smtClean="0"/>
            </a:br>
            <a:endParaRPr lang="en-US" dirty="0"/>
          </a:p>
        </p:txBody>
      </p:sp>
      <p:sp>
        <p:nvSpPr>
          <p:cNvPr id="3" name="Content Placeholder 2"/>
          <p:cNvSpPr>
            <a:spLocks noGrp="1"/>
          </p:cNvSpPr>
          <p:nvPr>
            <p:ph idx="1"/>
          </p:nvPr>
        </p:nvSpPr>
        <p:spPr/>
        <p:txBody>
          <a:bodyPr>
            <a:normAutofit lnSpcReduction="10000"/>
          </a:bodyPr>
          <a:lstStyle/>
          <a:p>
            <a:pPr>
              <a:buNone/>
            </a:pPr>
            <a:r>
              <a:rPr lang="en-US" sz="3200" dirty="0" smtClean="0"/>
              <a:t>Recommendations </a:t>
            </a:r>
            <a:r>
              <a:rPr lang="en-US" sz="3200" dirty="0"/>
              <a:t>are –</a:t>
            </a:r>
          </a:p>
          <a:p>
            <a:pPr marL="912114" lvl="1" indent="-514350">
              <a:buFont typeface="+mj-lt"/>
              <a:buAutoNum type="arabicPeriod"/>
            </a:pPr>
            <a:r>
              <a:rPr lang="en-US" sz="2800" dirty="0" smtClean="0"/>
              <a:t>Occupational </a:t>
            </a:r>
            <a:r>
              <a:rPr lang="en-US" sz="2800" dirty="0"/>
              <a:t>health and exposure- Inform each worker of the possible health effects of his or her exposure to  infectious agents, </a:t>
            </a:r>
          </a:p>
          <a:p>
            <a:pPr marL="912114" lvl="1" indent="-514350">
              <a:buFont typeface="+mj-lt"/>
              <a:buAutoNum type="arabicPeriod"/>
            </a:pPr>
            <a:r>
              <a:rPr lang="en-US" sz="2800" dirty="0" smtClean="0"/>
              <a:t>Ensure that workers wear appropriate PPE to preclude exposure to infectious agents or chemicals through the respiratory system, skin or mucous membrane of eye, nose or mouth. PPE can include gloves, gown, masks and eye protection.</a:t>
            </a:r>
            <a:endParaRPr lang="en-US" sz="2800" dirty="0"/>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Resident care cont…</a:t>
            </a:r>
            <a:endParaRPr lang="en-US" i="1" dirty="0"/>
          </a:p>
        </p:txBody>
      </p:sp>
      <p:sp>
        <p:nvSpPr>
          <p:cNvPr id="3" name="Content Placeholder 2"/>
          <p:cNvSpPr>
            <a:spLocks noGrp="1"/>
          </p:cNvSpPr>
          <p:nvPr>
            <p:ph idx="1"/>
          </p:nvPr>
        </p:nvSpPr>
        <p:spPr/>
        <p:txBody>
          <a:bodyPr>
            <a:normAutofit/>
          </a:bodyPr>
          <a:lstStyle/>
          <a:p>
            <a:pPr>
              <a:buNone/>
            </a:pPr>
            <a:r>
              <a:rPr lang="en-US" sz="3200" dirty="0" smtClean="0"/>
              <a:t>Cleaning of patients care devices :</a:t>
            </a:r>
          </a:p>
          <a:p>
            <a:pPr lvl="1"/>
            <a:r>
              <a:rPr lang="en-US" sz="2800" dirty="0" smtClean="0"/>
              <a:t>Remove visible organic residue (</a:t>
            </a:r>
            <a:r>
              <a:rPr lang="en-US" sz="2800" dirty="0" err="1" smtClean="0"/>
              <a:t>eg</a:t>
            </a:r>
            <a:r>
              <a:rPr lang="en-US" sz="2800" dirty="0" smtClean="0"/>
              <a:t>-residue of blood and tissue ). </a:t>
            </a:r>
          </a:p>
          <a:p>
            <a:pPr lvl="1"/>
            <a:r>
              <a:rPr lang="en-US" sz="2800" dirty="0" smtClean="0"/>
              <a:t>Use cleaning reagents that are capable of removing visible organic and inorganic residues.</a:t>
            </a:r>
            <a:endParaRPr lang="en-US" sz="2800" dirty="0"/>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05000"/>
            <a:ext cx="7696200" cy="2971800"/>
          </a:xfrm>
        </p:spPr>
        <p:txBody>
          <a:bodyPr/>
          <a:lstStyle/>
          <a:p>
            <a:pPr algn="ctr"/>
            <a:r>
              <a:rPr lang="en-US" sz="4800" b="1" cap="small" dirty="0" smtClean="0"/>
              <a:t>Care of Dying Patient outside the Hospital: Hospice Care</a:t>
            </a:r>
            <a:endParaRPr lang="en-US" b="1" cap="small" dirty="0"/>
          </a:p>
        </p:txBody>
      </p:sp>
    </p:spTree>
    <p:extLst>
      <p:ext uri="{BB962C8B-B14F-4D97-AF65-F5344CB8AC3E}">
        <p14:creationId xmlns:p14="http://schemas.microsoft.com/office/powerpoint/2010/main" xmlns="" val="3244283625"/>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Palliative care and Hospice: Definition of Terms</a:t>
            </a:r>
            <a:endParaRPr lang="en-US" dirty="0"/>
          </a:p>
        </p:txBody>
      </p:sp>
      <p:sp>
        <p:nvSpPr>
          <p:cNvPr id="3" name="Content Placeholder 2"/>
          <p:cNvSpPr>
            <a:spLocks noGrp="1"/>
          </p:cNvSpPr>
          <p:nvPr>
            <p:ph idx="1"/>
          </p:nvPr>
        </p:nvSpPr>
        <p:spPr>
          <a:xfrm>
            <a:off x="914400" y="2057400"/>
            <a:ext cx="7772400" cy="4298160"/>
          </a:xfrm>
        </p:spPr>
        <p:txBody>
          <a:bodyPr>
            <a:normAutofit/>
          </a:bodyPr>
          <a:lstStyle/>
          <a:p>
            <a:pPr>
              <a:buNone/>
            </a:pPr>
            <a:r>
              <a:rPr lang="en-US" sz="3200" i="1" dirty="0" smtClean="0"/>
              <a:t>Palliative Care :</a:t>
            </a:r>
          </a:p>
          <a:p>
            <a:pPr>
              <a:buNone/>
            </a:pPr>
            <a:r>
              <a:rPr lang="en-US" sz="3200" dirty="0" err="1" smtClean="0"/>
              <a:t>Biopsychosocial</a:t>
            </a:r>
            <a:r>
              <a:rPr lang="en-US" sz="3200" i="1" dirty="0" smtClean="0"/>
              <a:t> </a:t>
            </a:r>
            <a:r>
              <a:rPr lang="en-US" sz="3200" dirty="0" smtClean="0"/>
              <a:t>and</a:t>
            </a:r>
            <a:r>
              <a:rPr lang="en-US" sz="3200" i="1" dirty="0" smtClean="0"/>
              <a:t> </a:t>
            </a:r>
            <a:r>
              <a:rPr lang="en-US" sz="3200" dirty="0" smtClean="0"/>
              <a:t>spiritual</a:t>
            </a:r>
            <a:r>
              <a:rPr lang="en-US" sz="3200" i="1" dirty="0" smtClean="0"/>
              <a:t> </a:t>
            </a:r>
            <a:r>
              <a:rPr lang="en-US" sz="3200" dirty="0" smtClean="0"/>
              <a:t>care</a:t>
            </a:r>
            <a:r>
              <a:rPr lang="en-US" sz="3200" i="1" dirty="0" smtClean="0"/>
              <a:t> </a:t>
            </a:r>
            <a:r>
              <a:rPr lang="en-US" sz="3200" dirty="0" smtClean="0"/>
              <a:t>of</a:t>
            </a:r>
            <a:r>
              <a:rPr lang="en-US" sz="3200" i="1" dirty="0" smtClean="0"/>
              <a:t> </a:t>
            </a:r>
            <a:r>
              <a:rPr lang="en-US" sz="3200" dirty="0" smtClean="0"/>
              <a:t>persons</a:t>
            </a:r>
            <a:r>
              <a:rPr lang="en-US" sz="3200" i="1" dirty="0" smtClean="0"/>
              <a:t> </a:t>
            </a:r>
            <a:r>
              <a:rPr lang="en-US" sz="3200" dirty="0" smtClean="0"/>
              <a:t>whose diseases are not responsive to curative treatment</a:t>
            </a:r>
          </a:p>
          <a:p>
            <a:pPr>
              <a:buNone/>
            </a:pPr>
            <a:r>
              <a:rPr lang="en-US" sz="3200" i="1" dirty="0" smtClean="0"/>
              <a:t>Goal of Palliative Care :</a:t>
            </a:r>
          </a:p>
          <a:p>
            <a:pPr>
              <a:buNone/>
            </a:pPr>
            <a:r>
              <a:rPr lang="en-US" sz="3200" dirty="0" smtClean="0"/>
              <a:t>To produce the best possible quality of life for the patient and family.</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Palliative Care</a:t>
            </a:r>
          </a:p>
        </p:txBody>
      </p:sp>
      <p:sp>
        <p:nvSpPr>
          <p:cNvPr id="4099" name="Rectangle 3"/>
          <p:cNvSpPr>
            <a:spLocks noGrp="1" noChangeArrowheads="1"/>
          </p:cNvSpPr>
          <p:nvPr>
            <p:ph idx="1"/>
          </p:nvPr>
        </p:nvSpPr>
        <p:spPr/>
        <p:txBody>
          <a:bodyPr/>
          <a:lstStyle/>
          <a:p>
            <a:r>
              <a:rPr lang="en-US" sz="2400" dirty="0"/>
              <a:t>Whole person care for patients whose diseases are not responsive to curative treatment. </a:t>
            </a:r>
          </a:p>
          <a:p>
            <a:r>
              <a:rPr lang="en-US" sz="2400" dirty="0"/>
              <a:t> Usually provided by an interdisciplinary team: </a:t>
            </a:r>
          </a:p>
          <a:p>
            <a:pPr lvl="1"/>
            <a:r>
              <a:rPr lang="en-US" sz="2200" dirty="0">
                <a:solidFill>
                  <a:srgbClr val="FF0000"/>
                </a:solidFill>
              </a:rPr>
              <a:t>Nurses</a:t>
            </a:r>
            <a:r>
              <a:rPr lang="en-US" sz="2200" dirty="0"/>
              <a:t>, </a:t>
            </a:r>
          </a:p>
          <a:p>
            <a:pPr lvl="1"/>
            <a:r>
              <a:rPr lang="en-US" sz="2200" dirty="0"/>
              <a:t>Certified Nurse Assistants, </a:t>
            </a:r>
            <a:r>
              <a:rPr lang="en-US" sz="2200" dirty="0" smtClean="0"/>
              <a:t>or </a:t>
            </a:r>
            <a:r>
              <a:rPr lang="en-US" sz="2200" dirty="0"/>
              <a:t>home health aides</a:t>
            </a:r>
          </a:p>
          <a:p>
            <a:pPr lvl="1"/>
            <a:r>
              <a:rPr lang="en-US" sz="2200" dirty="0"/>
              <a:t>Social workers</a:t>
            </a:r>
          </a:p>
          <a:p>
            <a:pPr lvl="1"/>
            <a:r>
              <a:rPr lang="en-US" sz="2200" dirty="0">
                <a:solidFill>
                  <a:srgbClr val="FF0000"/>
                </a:solidFill>
              </a:rPr>
              <a:t>Physicians </a:t>
            </a:r>
          </a:p>
          <a:p>
            <a:pPr lvl="1"/>
            <a:r>
              <a:rPr lang="en-US" sz="2200" dirty="0"/>
              <a:t>Spiritual Care Providers, </a:t>
            </a:r>
          </a:p>
          <a:p>
            <a:pPr lvl="1"/>
            <a:r>
              <a:rPr lang="en-US" sz="2200" dirty="0"/>
              <a:t>Other health care </a:t>
            </a:r>
            <a:r>
              <a:rPr lang="en-US" sz="2200" dirty="0" smtClean="0"/>
              <a:t>professionals</a:t>
            </a:r>
            <a:endParaRPr lang="en-US" sz="2200" dirty="0"/>
          </a:p>
        </p:txBody>
      </p:sp>
    </p:spTree>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Palliative care and Hospice: Definition of Terms</a:t>
            </a:r>
          </a:p>
        </p:txBody>
      </p:sp>
      <p:sp>
        <p:nvSpPr>
          <p:cNvPr id="3" name="Content Placeholder 2"/>
          <p:cNvSpPr>
            <a:spLocks noGrp="1"/>
          </p:cNvSpPr>
          <p:nvPr>
            <p:ph idx="1"/>
          </p:nvPr>
        </p:nvSpPr>
        <p:spPr/>
        <p:txBody>
          <a:bodyPr>
            <a:normAutofit/>
          </a:bodyPr>
          <a:lstStyle/>
          <a:p>
            <a:pPr>
              <a:buNone/>
            </a:pPr>
            <a:r>
              <a:rPr lang="en-US" sz="3200" i="1" dirty="0" smtClean="0"/>
              <a:t>Hospice:</a:t>
            </a:r>
          </a:p>
          <a:p>
            <a:pPr marL="68580" indent="0">
              <a:buNone/>
            </a:pPr>
            <a:r>
              <a:rPr lang="en-US" sz="3200" dirty="0" smtClean="0"/>
              <a:t>Medicare sponsored program dedicated to provide palliative care for terminally ill patients and their families.</a:t>
            </a:r>
          </a:p>
        </p:txBody>
      </p:sp>
      <p:sp>
        <p:nvSpPr>
          <p:cNvPr id="4" name="Rectangle 3"/>
          <p:cNvSpPr/>
          <p:nvPr/>
        </p:nvSpPr>
        <p:spPr>
          <a:xfrm>
            <a:off x="1066800" y="4724400"/>
            <a:ext cx="6934200" cy="1569660"/>
          </a:xfrm>
          <a:prstGeom prst="rect">
            <a:avLst/>
          </a:prstGeom>
        </p:spPr>
        <p:txBody>
          <a:bodyPr wrap="square">
            <a:spAutoFit/>
          </a:bodyPr>
          <a:lstStyle/>
          <a:p>
            <a:pPr>
              <a:buNone/>
            </a:pPr>
            <a:r>
              <a:rPr lang="en-US" sz="3200" dirty="0" smtClean="0">
                <a:solidFill>
                  <a:srgbClr val="FF0000"/>
                </a:solidFill>
              </a:rPr>
              <a:t>Historians believe the first hospices originated in the 11</a:t>
            </a:r>
            <a:r>
              <a:rPr lang="en-US" sz="3200" baseline="30000" dirty="0" smtClean="0">
                <a:solidFill>
                  <a:srgbClr val="FF0000"/>
                </a:solidFill>
              </a:rPr>
              <a:t>th</a:t>
            </a:r>
            <a:r>
              <a:rPr lang="en-US" sz="3200" dirty="0" smtClean="0">
                <a:solidFill>
                  <a:srgbClr val="FF0000"/>
                </a:solidFill>
              </a:rPr>
              <a:t> century, around 1065.</a:t>
            </a:r>
            <a:endParaRPr lang="en-US" sz="3200" dirty="0">
              <a:solidFill>
                <a:srgbClr val="FF0000"/>
              </a:solidFill>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Palliative care and Hospice: Definition of Terms</a:t>
            </a:r>
            <a:endParaRPr lang="en-US" i="1" dirty="0"/>
          </a:p>
        </p:txBody>
      </p:sp>
      <p:sp>
        <p:nvSpPr>
          <p:cNvPr id="3" name="Content Placeholder 2"/>
          <p:cNvSpPr>
            <a:spLocks noGrp="1"/>
          </p:cNvSpPr>
          <p:nvPr>
            <p:ph idx="1"/>
          </p:nvPr>
        </p:nvSpPr>
        <p:spPr/>
        <p:txBody>
          <a:bodyPr>
            <a:normAutofit/>
          </a:bodyPr>
          <a:lstStyle/>
          <a:p>
            <a:pPr marL="582930" indent="-514350">
              <a:buNone/>
            </a:pPr>
            <a:endParaRPr lang="en-US" sz="3200" dirty="0" smtClean="0"/>
          </a:p>
          <a:p>
            <a:pPr marL="68580" indent="0">
              <a:buNone/>
            </a:pPr>
            <a:r>
              <a:rPr lang="en-US" sz="3200" dirty="0" smtClean="0"/>
              <a:t>Since 2006 the World Hospice and Palliative Care is organized by a committee of the </a:t>
            </a:r>
            <a:r>
              <a:rPr lang="en-US" sz="3200" dirty="0" smtClean="0">
                <a:solidFill>
                  <a:srgbClr val="FF0000"/>
                </a:solidFill>
              </a:rPr>
              <a:t>Worldwide Palliative Care Alliance</a:t>
            </a:r>
            <a:r>
              <a:rPr lang="en-US" sz="3200" dirty="0" smtClean="0"/>
              <a:t>, a network of hospice and palliative care national and regional organizations that support the </a:t>
            </a:r>
            <a:r>
              <a:rPr lang="en-US" sz="3200" dirty="0" smtClean="0">
                <a:solidFill>
                  <a:srgbClr val="FF0000"/>
                </a:solidFill>
              </a:rPr>
              <a:t>development of hospice and palliative care</a:t>
            </a:r>
            <a:r>
              <a:rPr lang="en-US" sz="3200" dirty="0" smtClean="0"/>
              <a:t> worldwide.</a:t>
            </a:r>
            <a:endParaRPr lang="en-US" sz="3200" i="1" dirty="0" smtClean="0"/>
          </a:p>
          <a:p>
            <a:pPr marL="582930" indent="-514350">
              <a:buNone/>
            </a:pPr>
            <a:endParaRPr lang="en-US" sz="3200" dirty="0" smtClean="0"/>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696200" cy="1011936"/>
          </a:xfrm>
        </p:spPr>
        <p:txBody>
          <a:bodyPr/>
          <a:lstStyle/>
          <a:p>
            <a:pPr algn="ctr"/>
            <a:r>
              <a:rPr lang="en-US" dirty="0" smtClean="0"/>
              <a:t>Some Challenges of Hospice </a:t>
            </a:r>
            <a:endParaRPr lang="en-US" dirty="0"/>
          </a:p>
        </p:txBody>
      </p:sp>
      <p:sp>
        <p:nvSpPr>
          <p:cNvPr id="3" name="Content Placeholder 2"/>
          <p:cNvSpPr>
            <a:spLocks noGrp="1"/>
          </p:cNvSpPr>
          <p:nvPr>
            <p:ph idx="1"/>
          </p:nvPr>
        </p:nvSpPr>
        <p:spPr/>
        <p:txBody>
          <a:bodyPr>
            <a:normAutofit/>
          </a:bodyPr>
          <a:lstStyle/>
          <a:p>
            <a:pPr>
              <a:buNone/>
            </a:pPr>
            <a:endParaRPr lang="en-US" sz="3200" dirty="0" smtClean="0"/>
          </a:p>
          <a:p>
            <a:pPr>
              <a:buNone/>
            </a:pPr>
            <a:r>
              <a:rPr lang="en-US" sz="3200" dirty="0" smtClean="0"/>
              <a:t>Hospice require </a:t>
            </a:r>
            <a:r>
              <a:rPr lang="en-US" sz="3200" dirty="0" smtClean="0">
                <a:solidFill>
                  <a:srgbClr val="FF0000"/>
                </a:solidFill>
              </a:rPr>
              <a:t>‘bad news’</a:t>
            </a:r>
            <a:r>
              <a:rPr lang="en-US" sz="3200" dirty="0" smtClean="0"/>
              <a:t> discussion</a:t>
            </a:r>
          </a:p>
          <a:p>
            <a:r>
              <a:rPr lang="en-US" sz="3200" dirty="0" smtClean="0">
                <a:solidFill>
                  <a:srgbClr val="FF0000"/>
                </a:solidFill>
              </a:rPr>
              <a:t>Acceptance</a:t>
            </a:r>
            <a:r>
              <a:rPr lang="en-US" sz="3200" dirty="0" smtClean="0"/>
              <a:t> that medical treatment is </a:t>
            </a:r>
            <a:r>
              <a:rPr lang="en-US" sz="3200" dirty="0" smtClean="0">
                <a:solidFill>
                  <a:srgbClr val="FF0000"/>
                </a:solidFill>
              </a:rPr>
              <a:t>not</a:t>
            </a:r>
            <a:r>
              <a:rPr lang="en-US" sz="3200" dirty="0" smtClean="0"/>
              <a:t> </a:t>
            </a:r>
            <a:r>
              <a:rPr lang="en-US" sz="3200" dirty="0" smtClean="0">
                <a:solidFill>
                  <a:srgbClr val="FF0000"/>
                </a:solidFill>
              </a:rPr>
              <a:t>working</a:t>
            </a:r>
          </a:p>
          <a:p>
            <a:r>
              <a:rPr lang="en-US" sz="3200" dirty="0" smtClean="0"/>
              <a:t>Acceptance of likelihood of </a:t>
            </a:r>
            <a:r>
              <a:rPr lang="en-US" sz="3200" dirty="0" smtClean="0">
                <a:solidFill>
                  <a:srgbClr val="FF0000"/>
                </a:solidFill>
              </a:rPr>
              <a:t>death</a:t>
            </a:r>
            <a:r>
              <a:rPr lang="en-US" sz="3200" dirty="0" smtClean="0"/>
              <a:t> </a:t>
            </a:r>
            <a:r>
              <a:rPr lang="en-US" sz="3200" dirty="0" smtClean="0">
                <a:solidFill>
                  <a:srgbClr val="FF0000"/>
                </a:solidFill>
              </a:rPr>
              <a:t>in</a:t>
            </a:r>
            <a:r>
              <a:rPr lang="en-US" sz="3200" dirty="0" smtClean="0"/>
              <a:t> </a:t>
            </a:r>
            <a:r>
              <a:rPr lang="en-US" sz="3200" dirty="0" smtClean="0">
                <a:solidFill>
                  <a:srgbClr val="FF0000"/>
                </a:solidFill>
              </a:rPr>
              <a:t>6</a:t>
            </a:r>
            <a:r>
              <a:rPr lang="en-US" sz="3200" dirty="0" smtClean="0"/>
              <a:t> </a:t>
            </a:r>
            <a:r>
              <a:rPr lang="en-US" sz="3200" dirty="0" smtClean="0">
                <a:solidFill>
                  <a:srgbClr val="FF0000"/>
                </a:solidFill>
              </a:rPr>
              <a:t>months</a:t>
            </a:r>
          </a:p>
          <a:p>
            <a:r>
              <a:rPr lang="en-US" sz="3200" dirty="0" smtClean="0">
                <a:solidFill>
                  <a:srgbClr val="FF0000"/>
                </a:solidFill>
              </a:rPr>
              <a:t>Giving</a:t>
            </a:r>
            <a:r>
              <a:rPr lang="en-US" sz="3200" dirty="0" smtClean="0"/>
              <a:t> </a:t>
            </a:r>
            <a:r>
              <a:rPr lang="en-US" sz="3200" dirty="0" smtClean="0">
                <a:solidFill>
                  <a:srgbClr val="FF0000"/>
                </a:solidFill>
              </a:rPr>
              <a:t>up</a:t>
            </a:r>
            <a:r>
              <a:rPr lang="en-US" sz="3200" dirty="0" smtClean="0"/>
              <a:t> on </a:t>
            </a:r>
            <a:r>
              <a:rPr lang="en-US" sz="3200" dirty="0" smtClean="0">
                <a:solidFill>
                  <a:srgbClr val="FF0000"/>
                </a:solidFill>
              </a:rPr>
              <a:t>hospitalization</a:t>
            </a:r>
            <a:r>
              <a:rPr lang="en-US" sz="3200" dirty="0" smtClean="0"/>
              <a:t> and disease driven treatment</a:t>
            </a: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Challenges of Hospice </a:t>
            </a:r>
            <a:r>
              <a:rPr lang="en-US" dirty="0" smtClean="0"/>
              <a:t>Cont.</a:t>
            </a:r>
            <a:endParaRPr lang="en-US" dirty="0"/>
          </a:p>
        </p:txBody>
      </p:sp>
      <p:sp>
        <p:nvSpPr>
          <p:cNvPr id="3" name="Content Placeholder 2"/>
          <p:cNvSpPr>
            <a:spLocks noGrp="1"/>
          </p:cNvSpPr>
          <p:nvPr>
            <p:ph idx="1"/>
          </p:nvPr>
        </p:nvSpPr>
        <p:spPr/>
        <p:txBody>
          <a:bodyPr/>
          <a:lstStyle/>
          <a:p>
            <a:pPr>
              <a:buNone/>
            </a:pPr>
            <a:r>
              <a:rPr lang="en-US" dirty="0" smtClean="0"/>
              <a:t>Many patients </a:t>
            </a:r>
            <a:r>
              <a:rPr lang="en-US" dirty="0" smtClean="0">
                <a:solidFill>
                  <a:srgbClr val="FF0000"/>
                </a:solidFill>
              </a:rPr>
              <a:t>don’t want to stop </a:t>
            </a:r>
            <a:r>
              <a:rPr lang="en-US" dirty="0" smtClean="0"/>
              <a:t>all treatment</a:t>
            </a:r>
          </a:p>
          <a:p>
            <a:pPr lvl="1"/>
            <a:r>
              <a:rPr lang="en-US" dirty="0" smtClean="0"/>
              <a:t>May be willing to stop burdensome treatment</a:t>
            </a:r>
          </a:p>
          <a:p>
            <a:pPr lvl="1"/>
            <a:r>
              <a:rPr lang="en-US" dirty="0" smtClean="0"/>
              <a:t>May want to continue to maintain more options</a:t>
            </a:r>
          </a:p>
          <a:p>
            <a:endParaRPr lang="en-US" dirty="0" smtClean="0"/>
          </a:p>
          <a:p>
            <a:pPr>
              <a:buNone/>
            </a:pPr>
            <a:r>
              <a:rPr lang="en-US" dirty="0" smtClean="0">
                <a:solidFill>
                  <a:srgbClr val="FF0000"/>
                </a:solidFill>
              </a:rPr>
              <a:t>Small</a:t>
            </a:r>
            <a:r>
              <a:rPr lang="en-US" dirty="0" smtClean="0"/>
              <a:t> </a:t>
            </a:r>
            <a:r>
              <a:rPr lang="en-US" dirty="0" smtClean="0">
                <a:solidFill>
                  <a:srgbClr val="FF0000"/>
                </a:solidFill>
              </a:rPr>
              <a:t>chances</a:t>
            </a:r>
            <a:r>
              <a:rPr lang="en-US" dirty="0" smtClean="0"/>
              <a:t> of cure or </a:t>
            </a:r>
            <a:r>
              <a:rPr lang="en-US" dirty="0" smtClean="0">
                <a:solidFill>
                  <a:srgbClr val="FF0000"/>
                </a:solidFill>
              </a:rPr>
              <a:t>longer</a:t>
            </a:r>
            <a:r>
              <a:rPr lang="en-US" dirty="0" smtClean="0"/>
              <a:t> </a:t>
            </a:r>
            <a:r>
              <a:rPr lang="en-US" dirty="0" smtClean="0">
                <a:solidFill>
                  <a:srgbClr val="FF0000"/>
                </a:solidFill>
              </a:rPr>
              <a:t>life</a:t>
            </a:r>
            <a:r>
              <a:rPr lang="en-US" dirty="0" smtClean="0"/>
              <a:t>  maintain </a:t>
            </a:r>
            <a:r>
              <a:rPr lang="en-US" b="1" dirty="0" smtClean="0">
                <a:solidFill>
                  <a:srgbClr val="FF0000"/>
                </a:solidFill>
              </a:rPr>
              <a:t>hope</a:t>
            </a:r>
            <a:r>
              <a:rPr lang="en-US" dirty="0" smtClean="0"/>
              <a:t>.</a:t>
            </a: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Hospice care provides:</a:t>
            </a:r>
            <a:endParaRPr lang="en-US" dirty="0"/>
          </a:p>
        </p:txBody>
      </p:sp>
      <p:sp>
        <p:nvSpPr>
          <p:cNvPr id="3" name="Content Placeholder 2"/>
          <p:cNvSpPr>
            <a:spLocks noGrp="1"/>
          </p:cNvSpPr>
          <p:nvPr>
            <p:ph idx="1"/>
          </p:nvPr>
        </p:nvSpPr>
        <p:spPr/>
        <p:txBody>
          <a:bodyPr/>
          <a:lstStyle/>
          <a:p>
            <a:pPr marL="68580" indent="0">
              <a:buNone/>
            </a:pPr>
            <a:endParaRPr lang="en-US" dirty="0" smtClean="0"/>
          </a:p>
          <a:p>
            <a:r>
              <a:rPr lang="en-US" dirty="0" smtClean="0"/>
              <a:t>Improved </a:t>
            </a:r>
            <a:r>
              <a:rPr lang="en-US" dirty="0" smtClean="0">
                <a:solidFill>
                  <a:srgbClr val="FF0000"/>
                </a:solidFill>
              </a:rPr>
              <a:t>pain and symptom </a:t>
            </a:r>
            <a:r>
              <a:rPr lang="en-US" dirty="0" smtClean="0"/>
              <a:t>management</a:t>
            </a:r>
          </a:p>
          <a:p>
            <a:r>
              <a:rPr lang="en-US" dirty="0" smtClean="0"/>
              <a:t>Careful attention to</a:t>
            </a:r>
            <a:r>
              <a:rPr lang="en-US" dirty="0" smtClean="0">
                <a:solidFill>
                  <a:srgbClr val="FF0000"/>
                </a:solidFill>
              </a:rPr>
              <a:t> quality of life</a:t>
            </a:r>
          </a:p>
          <a:p>
            <a:r>
              <a:rPr lang="en-US" dirty="0" smtClean="0"/>
              <a:t>Fresh look at </a:t>
            </a:r>
            <a:r>
              <a:rPr lang="en-US" dirty="0" smtClean="0">
                <a:solidFill>
                  <a:srgbClr val="FF0000"/>
                </a:solidFill>
              </a:rPr>
              <a:t>medical</a:t>
            </a:r>
            <a:r>
              <a:rPr lang="en-US" dirty="0" smtClean="0"/>
              <a:t> </a:t>
            </a:r>
            <a:r>
              <a:rPr lang="en-US" dirty="0" smtClean="0">
                <a:solidFill>
                  <a:srgbClr val="FF0000"/>
                </a:solidFill>
              </a:rPr>
              <a:t>goal</a:t>
            </a:r>
            <a:r>
              <a:rPr lang="en-US" dirty="0" smtClean="0"/>
              <a:t> and </a:t>
            </a:r>
            <a:r>
              <a:rPr lang="en-US" dirty="0" smtClean="0">
                <a:solidFill>
                  <a:srgbClr val="FF0000"/>
                </a:solidFill>
              </a:rPr>
              <a:t>priorities</a:t>
            </a:r>
          </a:p>
          <a:p>
            <a:r>
              <a:rPr lang="en-US" dirty="0" smtClean="0"/>
              <a:t>Opportunity to </a:t>
            </a:r>
            <a:r>
              <a:rPr lang="en-US" dirty="0" smtClean="0">
                <a:solidFill>
                  <a:srgbClr val="FF0000"/>
                </a:solidFill>
              </a:rPr>
              <a:t>consider</a:t>
            </a:r>
            <a:r>
              <a:rPr lang="en-US" dirty="0" smtClean="0"/>
              <a:t> </a:t>
            </a:r>
            <a:r>
              <a:rPr lang="en-US" dirty="0" smtClean="0">
                <a:solidFill>
                  <a:srgbClr val="FF0000"/>
                </a:solidFill>
              </a:rPr>
              <a:t>life</a:t>
            </a:r>
            <a:r>
              <a:rPr lang="en-US" dirty="0" smtClean="0"/>
              <a:t> closure</a:t>
            </a:r>
          </a:p>
          <a:p>
            <a:r>
              <a:rPr lang="en-US" dirty="0" smtClean="0">
                <a:solidFill>
                  <a:srgbClr val="FF0000"/>
                </a:solidFill>
              </a:rPr>
              <a:t>Multidisciplinary</a:t>
            </a:r>
            <a:r>
              <a:rPr lang="en-US" dirty="0" smtClean="0"/>
              <a:t> approach</a:t>
            </a:r>
          </a:p>
          <a:p>
            <a:r>
              <a:rPr lang="en-US" dirty="0" smtClean="0"/>
              <a:t>Focus on </a:t>
            </a:r>
            <a:r>
              <a:rPr lang="en-US" dirty="0" smtClean="0">
                <a:solidFill>
                  <a:srgbClr val="FF0000"/>
                </a:solidFill>
              </a:rPr>
              <a:t>patient</a:t>
            </a:r>
            <a:r>
              <a:rPr lang="en-US" dirty="0" smtClean="0"/>
              <a:t> and </a:t>
            </a:r>
            <a:r>
              <a:rPr lang="en-US" dirty="0" smtClean="0">
                <a:solidFill>
                  <a:srgbClr val="FF0000"/>
                </a:solidFill>
              </a:rPr>
              <a:t>family</a:t>
            </a: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848600" cy="1164336"/>
          </a:xfrm>
        </p:spPr>
        <p:txBody>
          <a:bodyPr/>
          <a:lstStyle/>
          <a:p>
            <a:pPr algn="ctr"/>
            <a:r>
              <a:rPr lang="en-US" dirty="0" smtClean="0"/>
              <a:t>Hospice care </a:t>
            </a:r>
            <a:r>
              <a:rPr lang="en-US" b="1" dirty="0" smtClean="0">
                <a:solidFill>
                  <a:srgbClr val="FF0000"/>
                </a:solidFill>
              </a:rPr>
              <a:t>does not</a:t>
            </a:r>
            <a:r>
              <a:rPr lang="en-US" dirty="0" smtClean="0"/>
              <a:t> require :</a:t>
            </a:r>
            <a:endParaRPr lang="en-US" dirty="0"/>
          </a:p>
        </p:txBody>
      </p:sp>
      <p:sp>
        <p:nvSpPr>
          <p:cNvPr id="3" name="Content Placeholder 2"/>
          <p:cNvSpPr>
            <a:spLocks noGrp="1"/>
          </p:cNvSpPr>
          <p:nvPr>
            <p:ph idx="1"/>
          </p:nvPr>
        </p:nvSpPr>
        <p:spPr/>
        <p:txBody>
          <a:bodyPr>
            <a:normAutofit/>
          </a:bodyPr>
          <a:lstStyle/>
          <a:p>
            <a:r>
              <a:rPr lang="en-US" sz="3200" dirty="0" smtClean="0"/>
              <a:t>Forgo </a:t>
            </a:r>
            <a:r>
              <a:rPr lang="en-US" sz="3200" dirty="0" smtClean="0">
                <a:solidFill>
                  <a:srgbClr val="FF0000"/>
                </a:solidFill>
              </a:rPr>
              <a:t>active</a:t>
            </a:r>
            <a:r>
              <a:rPr lang="en-US" sz="3200" dirty="0" smtClean="0"/>
              <a:t> </a:t>
            </a:r>
            <a:r>
              <a:rPr lang="en-US" sz="3200" dirty="0" smtClean="0">
                <a:solidFill>
                  <a:srgbClr val="FF0000"/>
                </a:solidFill>
              </a:rPr>
              <a:t>treatment</a:t>
            </a:r>
            <a:r>
              <a:rPr lang="en-US" sz="3200" dirty="0" smtClean="0"/>
              <a:t> of underlying disease.</a:t>
            </a:r>
          </a:p>
          <a:p>
            <a:r>
              <a:rPr lang="en-US" sz="3200" dirty="0" smtClean="0"/>
              <a:t>Forgo </a:t>
            </a:r>
            <a:r>
              <a:rPr lang="en-US" sz="3200" dirty="0" smtClean="0">
                <a:solidFill>
                  <a:srgbClr val="FF0000"/>
                </a:solidFill>
              </a:rPr>
              <a:t>acute</a:t>
            </a:r>
            <a:r>
              <a:rPr lang="en-US" sz="3200" dirty="0" smtClean="0"/>
              <a:t> </a:t>
            </a:r>
            <a:r>
              <a:rPr lang="en-US" sz="3200" dirty="0" smtClean="0">
                <a:solidFill>
                  <a:srgbClr val="FF0000"/>
                </a:solidFill>
              </a:rPr>
              <a:t>hospitalization</a:t>
            </a:r>
          </a:p>
          <a:p>
            <a:r>
              <a:rPr lang="en-US" sz="3200" dirty="0" smtClean="0"/>
              <a:t>Accept </a:t>
            </a:r>
            <a:r>
              <a:rPr lang="en-US" sz="3200" dirty="0" smtClean="0">
                <a:solidFill>
                  <a:srgbClr val="FF0000"/>
                </a:solidFill>
              </a:rPr>
              <a:t>palliation</a:t>
            </a:r>
            <a:r>
              <a:rPr lang="en-US" sz="3200" dirty="0" smtClean="0"/>
              <a:t> </a:t>
            </a:r>
            <a:r>
              <a:rPr lang="en-US" sz="3200" dirty="0" smtClean="0">
                <a:solidFill>
                  <a:srgbClr val="FF0000"/>
                </a:solidFill>
              </a:rPr>
              <a:t>as</a:t>
            </a:r>
            <a:r>
              <a:rPr lang="en-US" sz="3200" dirty="0" smtClean="0"/>
              <a:t> </a:t>
            </a:r>
            <a:r>
              <a:rPr lang="en-US" sz="3200" dirty="0" smtClean="0">
                <a:solidFill>
                  <a:srgbClr val="FF0000"/>
                </a:solidFill>
              </a:rPr>
              <a:t>primary</a:t>
            </a:r>
            <a:r>
              <a:rPr lang="en-US" sz="3200" dirty="0" smtClean="0"/>
              <a:t> </a:t>
            </a:r>
            <a:r>
              <a:rPr lang="en-US" sz="3200" dirty="0" smtClean="0">
                <a:solidFill>
                  <a:srgbClr val="FF0000"/>
                </a:solidFill>
              </a:rPr>
              <a:t>goal</a:t>
            </a:r>
            <a:r>
              <a:rPr lang="en-US" sz="3200" dirty="0" smtClean="0"/>
              <a:t> of treatment</a:t>
            </a:r>
          </a:p>
          <a:p>
            <a:r>
              <a:rPr lang="en-US" sz="3200" dirty="0" smtClean="0"/>
              <a:t>Accept a </a:t>
            </a:r>
            <a:r>
              <a:rPr lang="en-US" sz="3200" dirty="0" smtClean="0">
                <a:solidFill>
                  <a:srgbClr val="FF0000"/>
                </a:solidFill>
              </a:rPr>
              <a:t>6-month</a:t>
            </a:r>
            <a:r>
              <a:rPr lang="en-US" sz="3200" dirty="0" smtClean="0"/>
              <a:t> or </a:t>
            </a:r>
            <a:r>
              <a:rPr lang="en-US" sz="3200" dirty="0" smtClean="0">
                <a:solidFill>
                  <a:srgbClr val="FF0000"/>
                </a:solidFill>
              </a:rPr>
              <a:t>less</a:t>
            </a:r>
            <a:r>
              <a:rPr lang="en-US" sz="3200" dirty="0" smtClean="0"/>
              <a:t> </a:t>
            </a:r>
            <a:r>
              <a:rPr lang="en-US" sz="3200" dirty="0" smtClean="0">
                <a:solidFill>
                  <a:srgbClr val="FF0000"/>
                </a:solidFill>
              </a:rPr>
              <a:t>prognosis </a:t>
            </a:r>
            <a:endParaRPr lang="en-US" sz="3200" dirty="0">
              <a:solidFill>
                <a:srgbClr val="FF0000"/>
              </a:solidFill>
            </a:endParaRP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Some difficult questions:</a:t>
            </a:r>
            <a:endParaRPr lang="en-US" dirty="0"/>
          </a:p>
        </p:txBody>
      </p:sp>
      <p:sp>
        <p:nvSpPr>
          <p:cNvPr id="3" name="Content Placeholder 2"/>
          <p:cNvSpPr>
            <a:spLocks noGrp="1"/>
          </p:cNvSpPr>
          <p:nvPr>
            <p:ph idx="1"/>
          </p:nvPr>
        </p:nvSpPr>
        <p:spPr/>
        <p:txBody>
          <a:bodyPr/>
          <a:lstStyle/>
          <a:p>
            <a:pPr>
              <a:lnSpc>
                <a:spcPct val="150000"/>
              </a:lnSpc>
            </a:pPr>
            <a:r>
              <a:rPr lang="en-US" dirty="0" smtClean="0"/>
              <a:t>Should I try </a:t>
            </a:r>
            <a:r>
              <a:rPr lang="en-US" dirty="0" smtClean="0">
                <a:solidFill>
                  <a:srgbClr val="FF0000"/>
                </a:solidFill>
              </a:rPr>
              <a:t>experimental</a:t>
            </a:r>
            <a:r>
              <a:rPr lang="en-US" dirty="0" smtClean="0"/>
              <a:t> </a:t>
            </a:r>
            <a:r>
              <a:rPr lang="en-US" dirty="0" smtClean="0">
                <a:solidFill>
                  <a:srgbClr val="FF0000"/>
                </a:solidFill>
              </a:rPr>
              <a:t>therapy</a:t>
            </a:r>
            <a:r>
              <a:rPr lang="en-US" dirty="0" smtClean="0"/>
              <a:t> ?</a:t>
            </a:r>
          </a:p>
          <a:p>
            <a:pPr>
              <a:lnSpc>
                <a:spcPct val="150000"/>
              </a:lnSpc>
            </a:pPr>
            <a:r>
              <a:rPr lang="en-US" dirty="0" smtClean="0">
                <a:solidFill>
                  <a:srgbClr val="FF0000"/>
                </a:solidFill>
              </a:rPr>
              <a:t>Is</a:t>
            </a:r>
            <a:r>
              <a:rPr lang="en-US" dirty="0" smtClean="0"/>
              <a:t> </a:t>
            </a:r>
            <a:r>
              <a:rPr lang="en-US" dirty="0" smtClean="0">
                <a:solidFill>
                  <a:srgbClr val="FF0000"/>
                </a:solidFill>
              </a:rPr>
              <a:t>it</a:t>
            </a:r>
            <a:r>
              <a:rPr lang="en-US" dirty="0" smtClean="0"/>
              <a:t> </a:t>
            </a:r>
            <a:r>
              <a:rPr lang="en-US" dirty="0" smtClean="0">
                <a:solidFill>
                  <a:srgbClr val="FF0000"/>
                </a:solidFill>
              </a:rPr>
              <a:t>time</a:t>
            </a:r>
            <a:r>
              <a:rPr lang="en-US" dirty="0" smtClean="0"/>
              <a:t> for hospice ?</a:t>
            </a:r>
          </a:p>
          <a:p>
            <a:pPr>
              <a:lnSpc>
                <a:spcPct val="150000"/>
              </a:lnSpc>
            </a:pPr>
            <a:r>
              <a:rPr lang="en-US" dirty="0" smtClean="0"/>
              <a:t>How can </a:t>
            </a:r>
            <a:r>
              <a:rPr lang="en-US" dirty="0" smtClean="0">
                <a:solidFill>
                  <a:srgbClr val="FF0000"/>
                </a:solidFill>
              </a:rPr>
              <a:t>hope</a:t>
            </a:r>
            <a:r>
              <a:rPr lang="en-US" dirty="0" smtClean="0"/>
              <a:t> be </a:t>
            </a:r>
            <a:r>
              <a:rPr lang="en-US" dirty="0" smtClean="0">
                <a:solidFill>
                  <a:srgbClr val="FF0000"/>
                </a:solidFill>
              </a:rPr>
              <a:t>preserved</a:t>
            </a:r>
            <a:r>
              <a:rPr lang="en-US" dirty="0" smtClean="0"/>
              <a:t> ?</a:t>
            </a:r>
          </a:p>
          <a:p>
            <a:pPr>
              <a:lnSpc>
                <a:spcPct val="150000"/>
              </a:lnSpc>
            </a:pPr>
            <a:r>
              <a:rPr lang="en-US" dirty="0" smtClean="0"/>
              <a:t>Will I die if suffering becomes </a:t>
            </a:r>
            <a:r>
              <a:rPr lang="en-US" dirty="0" smtClean="0">
                <a:solidFill>
                  <a:srgbClr val="FF0000"/>
                </a:solidFill>
              </a:rPr>
              <a:t>unacceptable</a:t>
            </a:r>
            <a:r>
              <a:rPr lang="en-US" dirty="0" smtClean="0"/>
              <a:t> ?</a:t>
            </a:r>
            <a:endParaRPr lang="en-US" dirty="0"/>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8305800" cy="783336"/>
          </a:xfrm>
        </p:spPr>
        <p:txBody>
          <a:bodyPr/>
          <a:lstStyle/>
          <a:p>
            <a:pPr algn="ctr"/>
            <a:r>
              <a:rPr lang="en-US" dirty="0" smtClean="0"/>
              <a:t>Should I Try Experimental Therapy :</a:t>
            </a:r>
            <a:endParaRPr lang="en-US" dirty="0"/>
          </a:p>
        </p:txBody>
      </p:sp>
      <p:sp>
        <p:nvSpPr>
          <p:cNvPr id="3" name="Content Placeholder 2"/>
          <p:cNvSpPr>
            <a:spLocks noGrp="1"/>
          </p:cNvSpPr>
          <p:nvPr>
            <p:ph idx="1"/>
          </p:nvPr>
        </p:nvSpPr>
        <p:spPr/>
        <p:txBody>
          <a:bodyPr/>
          <a:lstStyle/>
          <a:p>
            <a:pPr>
              <a:lnSpc>
                <a:spcPct val="150000"/>
              </a:lnSpc>
            </a:pPr>
            <a:r>
              <a:rPr lang="en-US" dirty="0" smtClean="0"/>
              <a:t>If  it is </a:t>
            </a:r>
            <a:r>
              <a:rPr lang="en-US" dirty="0" smtClean="0">
                <a:solidFill>
                  <a:srgbClr val="FF0000"/>
                </a:solidFill>
              </a:rPr>
              <a:t>non-toxic</a:t>
            </a:r>
            <a:r>
              <a:rPr lang="en-US" dirty="0" smtClean="0"/>
              <a:t>, why not ?</a:t>
            </a:r>
          </a:p>
          <a:p>
            <a:pPr>
              <a:lnSpc>
                <a:spcPct val="150000"/>
              </a:lnSpc>
            </a:pPr>
            <a:r>
              <a:rPr lang="en-US" dirty="0" smtClean="0"/>
              <a:t>Explore the patient’s </a:t>
            </a:r>
            <a:r>
              <a:rPr lang="en-US" dirty="0" smtClean="0">
                <a:solidFill>
                  <a:srgbClr val="FF0000"/>
                </a:solidFill>
              </a:rPr>
              <a:t>values</a:t>
            </a:r>
            <a:r>
              <a:rPr lang="en-US" dirty="0" smtClean="0"/>
              <a:t> and </a:t>
            </a:r>
            <a:r>
              <a:rPr lang="en-US" dirty="0" smtClean="0">
                <a:solidFill>
                  <a:srgbClr val="FF0000"/>
                </a:solidFill>
              </a:rPr>
              <a:t>preferences</a:t>
            </a:r>
          </a:p>
          <a:p>
            <a:pPr>
              <a:lnSpc>
                <a:spcPct val="150000"/>
              </a:lnSpc>
            </a:pPr>
            <a:r>
              <a:rPr lang="en-US" dirty="0" smtClean="0"/>
              <a:t>Both </a:t>
            </a:r>
            <a:r>
              <a:rPr lang="en-US" dirty="0" smtClean="0">
                <a:solidFill>
                  <a:srgbClr val="FF0000"/>
                </a:solidFill>
              </a:rPr>
              <a:t>hope</a:t>
            </a:r>
            <a:r>
              <a:rPr lang="en-US" dirty="0" smtClean="0"/>
              <a:t> and </a:t>
            </a:r>
            <a:r>
              <a:rPr lang="en-US" dirty="0" smtClean="0">
                <a:solidFill>
                  <a:srgbClr val="FF0000"/>
                </a:solidFill>
              </a:rPr>
              <a:t>prepare</a:t>
            </a:r>
          </a:p>
          <a:p>
            <a:pPr>
              <a:lnSpc>
                <a:spcPct val="150000"/>
              </a:lnSpc>
            </a:pPr>
            <a:r>
              <a:rPr lang="en-US" dirty="0" smtClean="0">
                <a:solidFill>
                  <a:srgbClr val="FF0000"/>
                </a:solidFill>
              </a:rPr>
              <a:t>Not</a:t>
            </a:r>
            <a:r>
              <a:rPr lang="en-US" dirty="0" smtClean="0"/>
              <a:t> </a:t>
            </a:r>
            <a:r>
              <a:rPr lang="en-US" dirty="0" smtClean="0">
                <a:solidFill>
                  <a:srgbClr val="FF0000"/>
                </a:solidFill>
              </a:rPr>
              <a:t>all</a:t>
            </a:r>
            <a:r>
              <a:rPr lang="en-US" dirty="0" smtClean="0"/>
              <a:t> </a:t>
            </a:r>
            <a:r>
              <a:rPr lang="en-US" dirty="0" smtClean="0">
                <a:solidFill>
                  <a:srgbClr val="FF0000"/>
                </a:solidFill>
              </a:rPr>
              <a:t>miracles</a:t>
            </a:r>
            <a:r>
              <a:rPr lang="en-US" dirty="0" smtClean="0"/>
              <a:t> are medical</a:t>
            </a:r>
          </a:p>
          <a:p>
            <a:pPr>
              <a:lnSpc>
                <a:spcPct val="150000"/>
              </a:lnSpc>
            </a:pPr>
            <a:r>
              <a:rPr lang="en-US" dirty="0" smtClean="0"/>
              <a:t>Share your </a:t>
            </a:r>
            <a:r>
              <a:rPr lang="en-US" dirty="0" smtClean="0">
                <a:solidFill>
                  <a:srgbClr val="FF0000"/>
                </a:solidFill>
              </a:rPr>
              <a:t>experience</a:t>
            </a:r>
            <a:r>
              <a:rPr lang="en-US" dirty="0" smtClean="0"/>
              <a:t> and </a:t>
            </a:r>
            <a:r>
              <a:rPr lang="en-US" dirty="0" smtClean="0">
                <a:solidFill>
                  <a:srgbClr val="FF0000"/>
                </a:solidFill>
              </a:rPr>
              <a:t>recommendations</a:t>
            </a:r>
            <a:endParaRPr lang="en-US" dirty="0">
              <a:solidFill>
                <a:srgbClr val="FF0000"/>
              </a:solidFill>
            </a:endParaRP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Is it time for hospice ?</a:t>
            </a:r>
            <a:endParaRPr lang="en-US" dirty="0"/>
          </a:p>
        </p:txBody>
      </p:sp>
      <p:sp>
        <p:nvSpPr>
          <p:cNvPr id="3" name="Content Placeholder 2"/>
          <p:cNvSpPr>
            <a:spLocks noGrp="1"/>
          </p:cNvSpPr>
          <p:nvPr>
            <p:ph idx="1"/>
          </p:nvPr>
        </p:nvSpPr>
        <p:spPr/>
        <p:txBody>
          <a:bodyPr>
            <a:normAutofit/>
          </a:bodyPr>
          <a:lstStyle/>
          <a:p>
            <a:pPr>
              <a:buNone/>
            </a:pPr>
            <a:r>
              <a:rPr lang="en-US" sz="3200" dirty="0" smtClean="0"/>
              <a:t>Hospice is usually a hard transition…</a:t>
            </a:r>
          </a:p>
          <a:p>
            <a:pPr lvl="1">
              <a:lnSpc>
                <a:spcPct val="150000"/>
              </a:lnSpc>
            </a:pPr>
            <a:r>
              <a:rPr lang="en-US" sz="2800" dirty="0" smtClean="0"/>
              <a:t>Disease treatment </a:t>
            </a:r>
            <a:r>
              <a:rPr lang="en-US" sz="2800" dirty="0" smtClean="0">
                <a:solidFill>
                  <a:srgbClr val="FF0000"/>
                </a:solidFill>
              </a:rPr>
              <a:t>not</a:t>
            </a:r>
            <a:r>
              <a:rPr lang="en-US" sz="2800" dirty="0" smtClean="0"/>
              <a:t> </a:t>
            </a:r>
            <a:r>
              <a:rPr lang="en-US" sz="2800" dirty="0" smtClean="0">
                <a:solidFill>
                  <a:srgbClr val="FF0000"/>
                </a:solidFill>
              </a:rPr>
              <a:t>working</a:t>
            </a:r>
          </a:p>
          <a:p>
            <a:pPr lvl="1">
              <a:lnSpc>
                <a:spcPct val="150000"/>
              </a:lnSpc>
            </a:pPr>
            <a:r>
              <a:rPr lang="en-US" sz="2800" dirty="0" smtClean="0"/>
              <a:t>More likely than not to die in </a:t>
            </a:r>
            <a:r>
              <a:rPr lang="en-US" sz="2800" dirty="0" smtClean="0">
                <a:solidFill>
                  <a:srgbClr val="FF0000"/>
                </a:solidFill>
              </a:rPr>
              <a:t>next</a:t>
            </a:r>
            <a:r>
              <a:rPr lang="en-US" sz="2800" dirty="0" smtClean="0"/>
              <a:t> </a:t>
            </a:r>
            <a:r>
              <a:rPr lang="en-US" sz="2800" dirty="0" smtClean="0">
                <a:solidFill>
                  <a:srgbClr val="FF0000"/>
                </a:solidFill>
              </a:rPr>
              <a:t>6</a:t>
            </a:r>
            <a:r>
              <a:rPr lang="en-US" sz="2800" dirty="0" smtClean="0"/>
              <a:t> </a:t>
            </a:r>
            <a:r>
              <a:rPr lang="en-US" sz="2800" dirty="0" smtClean="0">
                <a:solidFill>
                  <a:srgbClr val="FF0000"/>
                </a:solidFill>
              </a:rPr>
              <a:t>months</a:t>
            </a:r>
          </a:p>
          <a:p>
            <a:pPr lvl="1">
              <a:lnSpc>
                <a:spcPct val="150000"/>
              </a:lnSpc>
            </a:pPr>
            <a:r>
              <a:rPr lang="en-US" sz="2800" dirty="0" smtClean="0"/>
              <a:t>More likely </a:t>
            </a:r>
            <a:r>
              <a:rPr lang="en-US" sz="2800" dirty="0" smtClean="0">
                <a:solidFill>
                  <a:srgbClr val="FF0000"/>
                </a:solidFill>
              </a:rPr>
              <a:t>forgo</a:t>
            </a:r>
            <a:r>
              <a:rPr lang="en-US" sz="2800" dirty="0" smtClean="0"/>
              <a:t> </a:t>
            </a:r>
            <a:r>
              <a:rPr lang="en-US" sz="2800" dirty="0" smtClean="0">
                <a:solidFill>
                  <a:srgbClr val="FF0000"/>
                </a:solidFill>
              </a:rPr>
              <a:t>aggressive</a:t>
            </a:r>
            <a:r>
              <a:rPr lang="en-US" sz="2800" dirty="0" smtClean="0"/>
              <a:t> </a:t>
            </a:r>
            <a:r>
              <a:rPr lang="en-US" sz="2800" dirty="0" smtClean="0">
                <a:solidFill>
                  <a:srgbClr val="FF0000"/>
                </a:solidFill>
              </a:rPr>
              <a:t>life</a:t>
            </a:r>
            <a:r>
              <a:rPr lang="en-US" sz="2800" dirty="0" smtClean="0"/>
              <a:t> </a:t>
            </a:r>
            <a:r>
              <a:rPr lang="en-US" sz="2800" dirty="0" smtClean="0">
                <a:solidFill>
                  <a:srgbClr val="FF0000"/>
                </a:solidFill>
              </a:rPr>
              <a:t>prolonging</a:t>
            </a:r>
            <a:r>
              <a:rPr lang="en-US" sz="2800" dirty="0" smtClean="0"/>
              <a:t> </a:t>
            </a:r>
            <a:r>
              <a:rPr lang="en-US" sz="2800" dirty="0" smtClean="0">
                <a:solidFill>
                  <a:srgbClr val="FF0000"/>
                </a:solidFill>
              </a:rPr>
              <a:t>therapy</a:t>
            </a:r>
          </a:p>
          <a:p>
            <a:pPr>
              <a:buNone/>
            </a:pPr>
            <a:endParaRPr lang="en-US" sz="3200" dirty="0"/>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Is it time for hospice ?</a:t>
            </a:r>
            <a:endParaRPr lang="en-US" i="1" dirty="0"/>
          </a:p>
        </p:txBody>
      </p:sp>
      <p:sp>
        <p:nvSpPr>
          <p:cNvPr id="3" name="Content Placeholder 2"/>
          <p:cNvSpPr>
            <a:spLocks noGrp="1"/>
          </p:cNvSpPr>
          <p:nvPr>
            <p:ph idx="1"/>
          </p:nvPr>
        </p:nvSpPr>
        <p:spPr/>
        <p:txBody>
          <a:bodyPr/>
          <a:lstStyle/>
          <a:p>
            <a:pPr>
              <a:lnSpc>
                <a:spcPct val="150000"/>
              </a:lnSpc>
              <a:buNone/>
            </a:pPr>
            <a:r>
              <a:rPr lang="en-US" dirty="0" smtClean="0"/>
              <a:t>Most patient’s and families very satisfied</a:t>
            </a:r>
          </a:p>
          <a:p>
            <a:pPr>
              <a:lnSpc>
                <a:spcPct val="150000"/>
              </a:lnSpc>
            </a:pPr>
            <a:r>
              <a:rPr lang="en-US" dirty="0" smtClean="0"/>
              <a:t>Intensive </a:t>
            </a:r>
            <a:r>
              <a:rPr lang="en-US" dirty="0" err="1" smtClean="0">
                <a:solidFill>
                  <a:srgbClr val="FF0000"/>
                </a:solidFill>
              </a:rPr>
              <a:t>multidisplinary</a:t>
            </a:r>
            <a:r>
              <a:rPr lang="en-US" dirty="0" smtClean="0">
                <a:solidFill>
                  <a:srgbClr val="FF0000"/>
                </a:solidFill>
              </a:rPr>
              <a:t> focus</a:t>
            </a:r>
            <a:r>
              <a:rPr lang="en-US" dirty="0" smtClean="0"/>
              <a:t> on quality of life</a:t>
            </a:r>
          </a:p>
          <a:p>
            <a:pPr>
              <a:lnSpc>
                <a:spcPct val="150000"/>
              </a:lnSpc>
            </a:pPr>
            <a:r>
              <a:rPr lang="en-US" dirty="0" smtClean="0"/>
              <a:t>Care on </a:t>
            </a:r>
            <a:r>
              <a:rPr lang="en-US" dirty="0" smtClean="0">
                <a:solidFill>
                  <a:srgbClr val="FF0000"/>
                </a:solidFill>
              </a:rPr>
              <a:t>one’s</a:t>
            </a:r>
            <a:r>
              <a:rPr lang="en-US" dirty="0" smtClean="0"/>
              <a:t> </a:t>
            </a:r>
            <a:r>
              <a:rPr lang="en-US" dirty="0" smtClean="0">
                <a:solidFill>
                  <a:srgbClr val="FF0000"/>
                </a:solidFill>
              </a:rPr>
              <a:t>own</a:t>
            </a:r>
            <a:r>
              <a:rPr lang="en-US" dirty="0" smtClean="0"/>
              <a:t> </a:t>
            </a:r>
            <a:r>
              <a:rPr lang="en-US" dirty="0" smtClean="0">
                <a:solidFill>
                  <a:srgbClr val="FF0000"/>
                </a:solidFill>
              </a:rPr>
              <a:t>home</a:t>
            </a:r>
            <a:r>
              <a:rPr lang="en-US" dirty="0" smtClean="0"/>
              <a:t> if at all possible</a:t>
            </a:r>
          </a:p>
          <a:p>
            <a:pPr>
              <a:lnSpc>
                <a:spcPct val="150000"/>
              </a:lnSpc>
            </a:pPr>
            <a:r>
              <a:rPr lang="en-US" dirty="0" smtClean="0"/>
              <a:t>Good </a:t>
            </a:r>
            <a:r>
              <a:rPr lang="en-US" dirty="0" smtClean="0">
                <a:solidFill>
                  <a:srgbClr val="FF0000"/>
                </a:solidFill>
              </a:rPr>
              <a:t>back</a:t>
            </a:r>
            <a:r>
              <a:rPr lang="en-US" dirty="0" smtClean="0"/>
              <a:t> </a:t>
            </a:r>
            <a:r>
              <a:rPr lang="en-US" dirty="0" smtClean="0">
                <a:solidFill>
                  <a:srgbClr val="FF0000"/>
                </a:solidFill>
              </a:rPr>
              <a:t>up</a:t>
            </a:r>
            <a:r>
              <a:rPr lang="en-US" dirty="0" smtClean="0"/>
              <a:t> </a:t>
            </a:r>
            <a:r>
              <a:rPr lang="en-US" dirty="0" smtClean="0">
                <a:solidFill>
                  <a:srgbClr val="FF0000"/>
                </a:solidFill>
              </a:rPr>
              <a:t>systems</a:t>
            </a:r>
            <a:endParaRPr lang="en-US" dirty="0">
              <a:solidFill>
                <a:srgbClr val="FF0000"/>
              </a:solidFill>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History of Palliative Care</a:t>
            </a:r>
          </a:p>
        </p:txBody>
      </p:sp>
      <p:sp>
        <p:nvSpPr>
          <p:cNvPr id="30723" name="Rectangle 3"/>
          <p:cNvSpPr>
            <a:spLocks noGrp="1" noChangeArrowheads="1"/>
          </p:cNvSpPr>
          <p:nvPr>
            <p:ph idx="1"/>
          </p:nvPr>
        </p:nvSpPr>
        <p:spPr/>
        <p:txBody>
          <a:bodyPr/>
          <a:lstStyle/>
          <a:p>
            <a:pPr>
              <a:lnSpc>
                <a:spcPct val="90000"/>
              </a:lnSpc>
            </a:pPr>
            <a:r>
              <a:rPr lang="en-US" dirty="0"/>
              <a:t>Beginning of Time: </a:t>
            </a:r>
            <a:r>
              <a:rPr lang="en-US" dirty="0" smtClean="0"/>
              <a:t>caring </a:t>
            </a:r>
            <a:r>
              <a:rPr lang="en-US" dirty="0"/>
              <a:t>for each other</a:t>
            </a:r>
          </a:p>
          <a:p>
            <a:pPr>
              <a:lnSpc>
                <a:spcPct val="90000"/>
              </a:lnSpc>
            </a:pPr>
            <a:r>
              <a:rPr lang="en-US" dirty="0"/>
              <a:t>Middle Ages:  Convents, Hostels, Hospitality Inns</a:t>
            </a:r>
          </a:p>
          <a:p>
            <a:pPr>
              <a:lnSpc>
                <a:spcPct val="90000"/>
              </a:lnSpc>
            </a:pPr>
            <a:r>
              <a:rPr lang="en-US" dirty="0"/>
              <a:t>Early years of Medicine:  symptom management, comfort, sitting bedside</a:t>
            </a:r>
          </a:p>
          <a:p>
            <a:pPr>
              <a:lnSpc>
                <a:spcPct val="90000"/>
              </a:lnSpc>
            </a:pPr>
            <a:r>
              <a:rPr lang="en-US" dirty="0">
                <a:solidFill>
                  <a:srgbClr val="FF0000"/>
                </a:solidFill>
              </a:rPr>
              <a:t>Modern Era: </a:t>
            </a:r>
            <a:r>
              <a:rPr lang="en-US" dirty="0" smtClean="0">
                <a:solidFill>
                  <a:srgbClr val="FF0000"/>
                </a:solidFill>
              </a:rPr>
              <a:t>Treatment </a:t>
            </a:r>
            <a:r>
              <a:rPr lang="en-US" dirty="0">
                <a:solidFill>
                  <a:srgbClr val="FF0000"/>
                </a:solidFill>
              </a:rPr>
              <a:t>and Cure over comfort</a:t>
            </a:r>
          </a:p>
          <a:p>
            <a:pPr>
              <a:lnSpc>
                <a:spcPct val="90000"/>
              </a:lnSpc>
            </a:pPr>
            <a:r>
              <a:rPr lang="en-US" dirty="0">
                <a:solidFill>
                  <a:srgbClr val="FF0000"/>
                </a:solidFill>
              </a:rPr>
              <a:t>Modern Hospice Movement 1970’s </a:t>
            </a:r>
          </a:p>
          <a:p>
            <a:pPr lvl="1">
              <a:lnSpc>
                <a:spcPct val="90000"/>
              </a:lnSpc>
            </a:pPr>
            <a:r>
              <a:rPr lang="en-US" dirty="0"/>
              <a:t>Dame Cicely Saunders</a:t>
            </a: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Can Hope Be Preserved ?</a:t>
            </a:r>
            <a:endParaRPr lang="en-US" dirty="0"/>
          </a:p>
        </p:txBody>
      </p:sp>
      <p:sp>
        <p:nvSpPr>
          <p:cNvPr id="3" name="Content Placeholder 2"/>
          <p:cNvSpPr>
            <a:spLocks noGrp="1"/>
          </p:cNvSpPr>
          <p:nvPr>
            <p:ph idx="1"/>
          </p:nvPr>
        </p:nvSpPr>
        <p:spPr/>
        <p:txBody>
          <a:bodyPr>
            <a:normAutofit/>
          </a:bodyPr>
          <a:lstStyle/>
          <a:p>
            <a:pPr>
              <a:buNone/>
            </a:pPr>
            <a:r>
              <a:rPr lang="en-US" sz="3600" dirty="0" smtClean="0"/>
              <a:t>Medical avenues of hope</a:t>
            </a:r>
          </a:p>
          <a:p>
            <a:pPr lvl="1"/>
            <a:r>
              <a:rPr lang="en-US" sz="3200" dirty="0" smtClean="0">
                <a:solidFill>
                  <a:srgbClr val="FF0000"/>
                </a:solidFill>
              </a:rPr>
              <a:t>Breakthrough</a:t>
            </a:r>
            <a:r>
              <a:rPr lang="en-US" sz="3200" dirty="0" smtClean="0"/>
              <a:t> from traditional treatment</a:t>
            </a:r>
          </a:p>
          <a:p>
            <a:pPr lvl="1"/>
            <a:r>
              <a:rPr lang="en-US" sz="3200" dirty="0" smtClean="0">
                <a:solidFill>
                  <a:srgbClr val="FF0000"/>
                </a:solidFill>
              </a:rPr>
              <a:t>New</a:t>
            </a:r>
            <a:r>
              <a:rPr lang="en-US" sz="3200" dirty="0" smtClean="0"/>
              <a:t> or </a:t>
            </a:r>
            <a:r>
              <a:rPr lang="en-US" sz="3200" dirty="0" smtClean="0">
                <a:solidFill>
                  <a:srgbClr val="FF0000"/>
                </a:solidFill>
              </a:rPr>
              <a:t>experimental</a:t>
            </a:r>
            <a:r>
              <a:rPr lang="en-US" sz="3200" dirty="0" smtClean="0"/>
              <a:t> treatment</a:t>
            </a:r>
          </a:p>
          <a:p>
            <a:pPr lvl="1"/>
            <a:r>
              <a:rPr lang="en-US" sz="3200" dirty="0" smtClean="0"/>
              <a:t>Enhancing </a:t>
            </a:r>
            <a:r>
              <a:rPr lang="en-US" sz="3200" dirty="0" smtClean="0">
                <a:solidFill>
                  <a:srgbClr val="FF0000"/>
                </a:solidFill>
              </a:rPr>
              <a:t>quality of life</a:t>
            </a:r>
            <a:r>
              <a:rPr lang="en-US" sz="3200" dirty="0" smtClean="0"/>
              <a:t> through palliative treatment</a:t>
            </a: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Can Hope Be Preserved ?</a:t>
            </a:r>
            <a:endParaRPr lang="en-US" dirty="0"/>
          </a:p>
        </p:txBody>
      </p:sp>
      <p:sp>
        <p:nvSpPr>
          <p:cNvPr id="3" name="Content Placeholder 2"/>
          <p:cNvSpPr>
            <a:spLocks noGrp="1"/>
          </p:cNvSpPr>
          <p:nvPr>
            <p:ph idx="1"/>
          </p:nvPr>
        </p:nvSpPr>
        <p:spPr/>
        <p:txBody>
          <a:bodyPr>
            <a:normAutofit/>
          </a:bodyPr>
          <a:lstStyle/>
          <a:p>
            <a:pPr>
              <a:buNone/>
            </a:pPr>
            <a:r>
              <a:rPr lang="en-US" sz="3600" dirty="0" smtClean="0"/>
              <a:t>Non-medical dimensions</a:t>
            </a:r>
          </a:p>
          <a:p>
            <a:pPr lvl="1"/>
            <a:r>
              <a:rPr lang="en-US" sz="3200" dirty="0" smtClean="0">
                <a:solidFill>
                  <a:srgbClr val="FF0000"/>
                </a:solidFill>
              </a:rPr>
              <a:t>Spiritual</a:t>
            </a:r>
            <a:r>
              <a:rPr lang="en-US" sz="3200" dirty="0" smtClean="0"/>
              <a:t> or religious</a:t>
            </a:r>
          </a:p>
          <a:p>
            <a:pPr lvl="1"/>
            <a:r>
              <a:rPr lang="en-US" sz="3200" dirty="0" smtClean="0">
                <a:solidFill>
                  <a:srgbClr val="FF0000"/>
                </a:solidFill>
              </a:rPr>
              <a:t>Family</a:t>
            </a:r>
          </a:p>
          <a:p>
            <a:pPr lvl="1"/>
            <a:r>
              <a:rPr lang="en-US" sz="3200" dirty="0" smtClean="0">
                <a:solidFill>
                  <a:srgbClr val="FF0000"/>
                </a:solidFill>
              </a:rPr>
              <a:t>Alternative</a:t>
            </a:r>
            <a:r>
              <a:rPr lang="en-US" sz="3200" dirty="0" smtClean="0"/>
              <a:t> therapies</a:t>
            </a:r>
          </a:p>
          <a:p>
            <a:pPr lvl="1"/>
            <a:r>
              <a:rPr lang="en-US" sz="3200" dirty="0" smtClean="0"/>
              <a:t>New and </a:t>
            </a:r>
            <a:r>
              <a:rPr lang="en-US" sz="3200" dirty="0" smtClean="0">
                <a:solidFill>
                  <a:srgbClr val="FF0000"/>
                </a:solidFill>
              </a:rPr>
              <a:t>different</a:t>
            </a:r>
            <a:r>
              <a:rPr lang="en-US" sz="3200" dirty="0" smtClean="0"/>
              <a:t> </a:t>
            </a:r>
            <a:r>
              <a:rPr lang="en-US" sz="3200" dirty="0" smtClean="0">
                <a:solidFill>
                  <a:srgbClr val="FF0000"/>
                </a:solidFill>
              </a:rPr>
              <a:t>personal</a:t>
            </a:r>
            <a:r>
              <a:rPr lang="en-US" sz="3200" dirty="0" smtClean="0"/>
              <a:t> </a:t>
            </a:r>
            <a:r>
              <a:rPr lang="en-US" sz="3200" dirty="0" smtClean="0">
                <a:solidFill>
                  <a:srgbClr val="FF0000"/>
                </a:solidFill>
              </a:rPr>
              <a:t>goals</a:t>
            </a:r>
          </a:p>
        </p:txBody>
      </p:sp>
    </p:spTree>
    <p:extLst>
      <p:ext uri="{BB962C8B-B14F-4D97-AF65-F5344CB8AC3E}">
        <p14:creationId xmlns:p14="http://schemas.microsoft.com/office/powerpoint/2010/main" xmlns="" val="699057020"/>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133600"/>
            <a:ext cx="7772400" cy="1676400"/>
          </a:xfrm>
        </p:spPr>
        <p:txBody>
          <a:bodyPr>
            <a:normAutofit fontScale="92500"/>
          </a:bodyPr>
          <a:lstStyle/>
          <a:p>
            <a:pPr algn="ctr">
              <a:buNone/>
            </a:pPr>
            <a:r>
              <a:rPr lang="en-US" sz="4000" b="1" cap="small" dirty="0" smtClean="0"/>
              <a:t>Would you help me die, if my suffering becomes unacceptable ?</a:t>
            </a:r>
            <a:endParaRPr lang="en-US" sz="4000" b="1" cap="small" dirty="0"/>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Will you help me die ?</a:t>
            </a:r>
            <a:endParaRPr lang="en-US" dirty="0"/>
          </a:p>
        </p:txBody>
      </p:sp>
      <p:sp>
        <p:nvSpPr>
          <p:cNvPr id="3" name="Content Placeholder 2"/>
          <p:cNvSpPr>
            <a:spLocks noGrp="1"/>
          </p:cNvSpPr>
          <p:nvPr>
            <p:ph idx="1"/>
          </p:nvPr>
        </p:nvSpPr>
        <p:spPr>
          <a:xfrm>
            <a:off x="914400" y="1447800"/>
            <a:ext cx="7772400" cy="4907760"/>
          </a:xfrm>
        </p:spPr>
        <p:txBody>
          <a:bodyPr>
            <a:normAutofit lnSpcReduction="10000"/>
          </a:bodyPr>
          <a:lstStyle/>
          <a:p>
            <a:pPr>
              <a:buNone/>
            </a:pPr>
            <a:r>
              <a:rPr lang="en-US" dirty="0" smtClean="0"/>
              <a:t>Full exploration; </a:t>
            </a:r>
          </a:p>
          <a:p>
            <a:pPr>
              <a:buNone/>
            </a:pPr>
            <a:r>
              <a:rPr lang="en-US" dirty="0" smtClean="0"/>
              <a:t/>
            </a:r>
            <a:br>
              <a:rPr lang="en-US" dirty="0" smtClean="0"/>
            </a:br>
            <a:r>
              <a:rPr lang="en-US" sz="3500" b="1" dirty="0" smtClean="0">
                <a:solidFill>
                  <a:srgbClr val="FF0000"/>
                </a:solidFill>
              </a:rPr>
              <a:t>Why now ?</a:t>
            </a:r>
            <a:endParaRPr lang="en-US" b="1" dirty="0" smtClean="0">
              <a:solidFill>
                <a:srgbClr val="FF0000"/>
              </a:solidFill>
            </a:endParaRPr>
          </a:p>
          <a:p>
            <a:pPr>
              <a:buNone/>
            </a:pPr>
            <a:endParaRPr lang="en-US" dirty="0"/>
          </a:p>
          <a:p>
            <a:pPr>
              <a:buNone/>
            </a:pPr>
            <a:r>
              <a:rPr lang="en-US" dirty="0" smtClean="0"/>
              <a:t>Potential meaning of the request</a:t>
            </a:r>
          </a:p>
          <a:p>
            <a:pPr lvl="1"/>
            <a:r>
              <a:rPr lang="en-US" dirty="0" smtClean="0">
                <a:solidFill>
                  <a:srgbClr val="FF0000"/>
                </a:solidFill>
              </a:rPr>
              <a:t>Uncontrolled</a:t>
            </a:r>
            <a:r>
              <a:rPr lang="en-US" dirty="0" smtClean="0"/>
              <a:t> symptoms</a:t>
            </a:r>
          </a:p>
          <a:p>
            <a:pPr lvl="1"/>
            <a:r>
              <a:rPr lang="en-US" dirty="0" smtClean="0">
                <a:solidFill>
                  <a:srgbClr val="FF0000"/>
                </a:solidFill>
              </a:rPr>
              <a:t>Psychosocial</a:t>
            </a:r>
            <a:r>
              <a:rPr lang="en-US" dirty="0" smtClean="0"/>
              <a:t> problem</a:t>
            </a:r>
          </a:p>
          <a:p>
            <a:pPr lvl="1"/>
            <a:r>
              <a:rPr lang="en-US" dirty="0" smtClean="0"/>
              <a:t>Spiritual </a:t>
            </a:r>
            <a:r>
              <a:rPr lang="en-US" dirty="0" smtClean="0">
                <a:solidFill>
                  <a:srgbClr val="FF0000"/>
                </a:solidFill>
              </a:rPr>
              <a:t>crisis</a:t>
            </a:r>
          </a:p>
          <a:p>
            <a:pPr lvl="1"/>
            <a:r>
              <a:rPr lang="en-US" dirty="0" smtClean="0">
                <a:solidFill>
                  <a:srgbClr val="FF0000"/>
                </a:solidFill>
              </a:rPr>
              <a:t>Depression</a:t>
            </a:r>
            <a:r>
              <a:rPr lang="en-US" dirty="0" smtClean="0"/>
              <a:t>, anxiety</a:t>
            </a:r>
          </a:p>
          <a:p>
            <a:pPr lvl="1"/>
            <a:r>
              <a:rPr lang="en-US" dirty="0" smtClean="0"/>
              <a:t>Potential uncontrolled, </a:t>
            </a:r>
            <a:r>
              <a:rPr lang="en-US" dirty="0" smtClean="0">
                <a:solidFill>
                  <a:srgbClr val="FF0000"/>
                </a:solidFill>
              </a:rPr>
              <a:t>intolerable</a:t>
            </a:r>
            <a:r>
              <a:rPr lang="en-US" dirty="0" smtClean="0"/>
              <a:t> </a:t>
            </a:r>
            <a:r>
              <a:rPr lang="en-US" dirty="0" smtClean="0">
                <a:solidFill>
                  <a:srgbClr val="FF0000"/>
                </a:solidFill>
              </a:rPr>
              <a:t>suffering</a:t>
            </a:r>
            <a:endParaRPr lang="en-US" dirty="0">
              <a:solidFill>
                <a:srgbClr val="FF0000"/>
              </a:solidFill>
            </a:endParaRP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Potential Last Resort Options :</a:t>
            </a:r>
            <a:endParaRPr lang="en-US" dirty="0"/>
          </a:p>
        </p:txBody>
      </p:sp>
      <p:sp>
        <p:nvSpPr>
          <p:cNvPr id="3" name="Content Placeholder 2"/>
          <p:cNvSpPr>
            <a:spLocks noGrp="1"/>
          </p:cNvSpPr>
          <p:nvPr>
            <p:ph idx="1"/>
          </p:nvPr>
        </p:nvSpPr>
        <p:spPr>
          <a:xfrm>
            <a:off x="685800" y="1783560"/>
            <a:ext cx="8229600" cy="4572000"/>
          </a:xfrm>
        </p:spPr>
        <p:txBody>
          <a:bodyPr/>
          <a:lstStyle/>
          <a:p>
            <a:pPr>
              <a:lnSpc>
                <a:spcPct val="150000"/>
              </a:lnSpc>
            </a:pPr>
            <a:r>
              <a:rPr lang="en-US" dirty="0" smtClean="0">
                <a:solidFill>
                  <a:srgbClr val="FF0000"/>
                </a:solidFill>
              </a:rPr>
              <a:t>Accelerating </a:t>
            </a:r>
            <a:r>
              <a:rPr lang="en-US" dirty="0" err="1" smtClean="0"/>
              <a:t>opioids</a:t>
            </a:r>
            <a:r>
              <a:rPr lang="en-US" dirty="0" smtClean="0"/>
              <a:t> to </a:t>
            </a:r>
            <a:r>
              <a:rPr lang="en-US" dirty="0" smtClean="0">
                <a:solidFill>
                  <a:srgbClr val="FF0000"/>
                </a:solidFill>
              </a:rPr>
              <a:t>sedation </a:t>
            </a:r>
            <a:r>
              <a:rPr lang="en-US" dirty="0" smtClean="0"/>
              <a:t>for </a:t>
            </a:r>
            <a:r>
              <a:rPr lang="en-US" dirty="0" smtClean="0">
                <a:solidFill>
                  <a:srgbClr val="FF0000"/>
                </a:solidFill>
              </a:rPr>
              <a:t>pain</a:t>
            </a:r>
          </a:p>
          <a:p>
            <a:pPr>
              <a:lnSpc>
                <a:spcPct val="150000"/>
              </a:lnSpc>
            </a:pPr>
            <a:r>
              <a:rPr lang="en-US" dirty="0" smtClean="0"/>
              <a:t>Stopping </a:t>
            </a:r>
            <a:r>
              <a:rPr lang="en-US" dirty="0" smtClean="0">
                <a:solidFill>
                  <a:srgbClr val="FF0000"/>
                </a:solidFill>
              </a:rPr>
              <a:t>life-sustaining </a:t>
            </a:r>
            <a:r>
              <a:rPr lang="en-US" dirty="0" smtClean="0"/>
              <a:t>therapy</a:t>
            </a:r>
          </a:p>
          <a:p>
            <a:pPr>
              <a:lnSpc>
                <a:spcPct val="150000"/>
              </a:lnSpc>
            </a:pPr>
            <a:r>
              <a:rPr lang="en-US" dirty="0" smtClean="0"/>
              <a:t>Voluntarily  </a:t>
            </a:r>
            <a:r>
              <a:rPr lang="en-US" dirty="0" smtClean="0">
                <a:solidFill>
                  <a:srgbClr val="FF0000"/>
                </a:solidFill>
              </a:rPr>
              <a:t>stopping eating </a:t>
            </a:r>
            <a:r>
              <a:rPr lang="en-US" dirty="0" smtClean="0"/>
              <a:t>and </a:t>
            </a:r>
            <a:r>
              <a:rPr lang="en-US" dirty="0" smtClean="0">
                <a:solidFill>
                  <a:srgbClr val="FF0000"/>
                </a:solidFill>
              </a:rPr>
              <a:t>drinking</a:t>
            </a:r>
          </a:p>
          <a:p>
            <a:pPr>
              <a:lnSpc>
                <a:spcPct val="150000"/>
              </a:lnSpc>
            </a:pPr>
            <a:r>
              <a:rPr lang="en-US" dirty="0" smtClean="0"/>
              <a:t>Palliative </a:t>
            </a:r>
            <a:r>
              <a:rPr lang="en-US" dirty="0" smtClean="0">
                <a:solidFill>
                  <a:srgbClr val="FF0000"/>
                </a:solidFill>
              </a:rPr>
              <a:t>sedation </a:t>
            </a:r>
            <a:r>
              <a:rPr lang="en-US" dirty="0" smtClean="0"/>
              <a:t>potentially to unconsciousness</a:t>
            </a:r>
          </a:p>
          <a:p>
            <a:pPr>
              <a:lnSpc>
                <a:spcPct val="150000"/>
              </a:lnSpc>
            </a:pPr>
            <a:r>
              <a:rPr lang="en-US" dirty="0" smtClean="0">
                <a:solidFill>
                  <a:srgbClr val="FF0000"/>
                </a:solidFill>
              </a:rPr>
              <a:t>Physician-assisted death</a:t>
            </a:r>
            <a:endParaRPr lang="en-US" dirty="0">
              <a:solidFill>
                <a:srgbClr val="FF0000"/>
              </a:solidFill>
            </a:endParaRP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859536"/>
          </a:xfrm>
        </p:spPr>
        <p:txBody>
          <a:bodyPr/>
          <a:lstStyle/>
          <a:p>
            <a:pPr algn="ctr"/>
            <a:r>
              <a:rPr lang="en-US" sz="3600" dirty="0" smtClean="0"/>
              <a:t>Euthanasia / Physician Assisted Suicide</a:t>
            </a:r>
            <a:endParaRPr lang="en-US" sz="3600" dirty="0"/>
          </a:p>
        </p:txBody>
      </p:sp>
      <p:sp>
        <p:nvSpPr>
          <p:cNvPr id="3" name="Content Placeholder 2"/>
          <p:cNvSpPr>
            <a:spLocks noGrp="1"/>
          </p:cNvSpPr>
          <p:nvPr>
            <p:ph idx="1"/>
          </p:nvPr>
        </p:nvSpPr>
        <p:spPr/>
        <p:txBody>
          <a:bodyPr>
            <a:normAutofit/>
          </a:bodyPr>
          <a:lstStyle/>
          <a:p>
            <a:pPr marL="68580" indent="0">
              <a:buNone/>
            </a:pPr>
            <a:r>
              <a:rPr lang="en-US" sz="3600" dirty="0" smtClean="0">
                <a:solidFill>
                  <a:srgbClr val="FF0000"/>
                </a:solidFill>
              </a:rPr>
              <a:t>Euthanasia</a:t>
            </a:r>
            <a:r>
              <a:rPr lang="en-US" sz="3600" dirty="0" smtClean="0"/>
              <a:t> also known as </a:t>
            </a:r>
            <a:r>
              <a:rPr lang="en-US" sz="3600" dirty="0" smtClean="0">
                <a:solidFill>
                  <a:srgbClr val="FF0000"/>
                </a:solidFill>
              </a:rPr>
              <a:t>assisted</a:t>
            </a:r>
            <a:r>
              <a:rPr lang="en-US" sz="3600" dirty="0" smtClean="0"/>
              <a:t> </a:t>
            </a:r>
            <a:r>
              <a:rPr lang="en-US" sz="3600" dirty="0" smtClean="0">
                <a:solidFill>
                  <a:srgbClr val="FF0000"/>
                </a:solidFill>
              </a:rPr>
              <a:t>suicide</a:t>
            </a:r>
            <a:r>
              <a:rPr lang="en-US" sz="3600" dirty="0" smtClean="0"/>
              <a:t> or </a:t>
            </a:r>
            <a:r>
              <a:rPr lang="en-US" sz="3600" dirty="0" smtClean="0">
                <a:solidFill>
                  <a:srgbClr val="FF0000"/>
                </a:solidFill>
              </a:rPr>
              <a:t>physician / doctor-assisted</a:t>
            </a:r>
            <a:r>
              <a:rPr lang="en-US" sz="3600" dirty="0" smtClean="0"/>
              <a:t> </a:t>
            </a:r>
            <a:r>
              <a:rPr lang="en-US" sz="3600" dirty="0" smtClean="0">
                <a:solidFill>
                  <a:srgbClr val="FF0000"/>
                </a:solidFill>
              </a:rPr>
              <a:t>suicide</a:t>
            </a:r>
            <a:r>
              <a:rPr lang="en-US" sz="3600" dirty="0" smtClean="0"/>
              <a:t>, and more loosely termed </a:t>
            </a:r>
            <a:r>
              <a:rPr lang="en-US" sz="3600" dirty="0" smtClean="0">
                <a:solidFill>
                  <a:srgbClr val="FF0000"/>
                </a:solidFill>
              </a:rPr>
              <a:t>mercy</a:t>
            </a:r>
            <a:r>
              <a:rPr lang="en-US" sz="3600" dirty="0" smtClean="0"/>
              <a:t> </a:t>
            </a:r>
            <a:r>
              <a:rPr lang="en-US" sz="3600" dirty="0" smtClean="0">
                <a:solidFill>
                  <a:srgbClr val="FF0000"/>
                </a:solidFill>
              </a:rPr>
              <a:t>killing</a:t>
            </a:r>
            <a:r>
              <a:rPr lang="en-US" sz="3600" dirty="0" smtClean="0"/>
              <a:t>, means to </a:t>
            </a:r>
            <a:r>
              <a:rPr lang="en-US" sz="3600" dirty="0" smtClean="0">
                <a:solidFill>
                  <a:srgbClr val="FF0000"/>
                </a:solidFill>
              </a:rPr>
              <a:t>take</a:t>
            </a:r>
            <a:r>
              <a:rPr lang="en-US" sz="3600" dirty="0" smtClean="0"/>
              <a:t> </a:t>
            </a:r>
            <a:r>
              <a:rPr lang="en-US" sz="3600" dirty="0" smtClean="0">
                <a:solidFill>
                  <a:srgbClr val="FF0000"/>
                </a:solidFill>
              </a:rPr>
              <a:t>a</a:t>
            </a:r>
            <a:r>
              <a:rPr lang="en-US" sz="3600" dirty="0" smtClean="0"/>
              <a:t> </a:t>
            </a:r>
            <a:r>
              <a:rPr lang="en-US" sz="3600" dirty="0" smtClean="0">
                <a:solidFill>
                  <a:srgbClr val="FF0000"/>
                </a:solidFill>
              </a:rPr>
              <a:t>deliberate</a:t>
            </a:r>
            <a:r>
              <a:rPr lang="en-US" sz="3600" dirty="0" smtClean="0"/>
              <a:t> </a:t>
            </a:r>
            <a:r>
              <a:rPr lang="en-US" sz="3600" dirty="0" smtClean="0">
                <a:solidFill>
                  <a:srgbClr val="FF0000"/>
                </a:solidFill>
              </a:rPr>
              <a:t>action</a:t>
            </a:r>
            <a:r>
              <a:rPr lang="en-US" sz="3600" dirty="0" smtClean="0"/>
              <a:t> with the </a:t>
            </a:r>
            <a:r>
              <a:rPr lang="en-US" sz="3600" dirty="0" smtClean="0">
                <a:solidFill>
                  <a:srgbClr val="FF0000"/>
                </a:solidFill>
              </a:rPr>
              <a:t>express</a:t>
            </a:r>
            <a:r>
              <a:rPr lang="en-US" sz="3600" dirty="0" smtClean="0"/>
              <a:t> </a:t>
            </a:r>
            <a:r>
              <a:rPr lang="en-US" sz="3600" dirty="0" smtClean="0">
                <a:solidFill>
                  <a:srgbClr val="FF0000"/>
                </a:solidFill>
              </a:rPr>
              <a:t>intention</a:t>
            </a:r>
            <a:r>
              <a:rPr lang="en-US" sz="3600" dirty="0" smtClean="0"/>
              <a:t> of ending a life to </a:t>
            </a:r>
            <a:r>
              <a:rPr lang="en-US" sz="3600" dirty="0" smtClean="0">
                <a:solidFill>
                  <a:srgbClr val="FF0000"/>
                </a:solidFill>
              </a:rPr>
              <a:t>relieve</a:t>
            </a:r>
            <a:r>
              <a:rPr lang="en-US" sz="3600" dirty="0" smtClean="0"/>
              <a:t> </a:t>
            </a:r>
            <a:r>
              <a:rPr lang="en-US" sz="3600" dirty="0" smtClean="0">
                <a:solidFill>
                  <a:srgbClr val="FF0000"/>
                </a:solidFill>
              </a:rPr>
              <a:t>intractable</a:t>
            </a:r>
            <a:r>
              <a:rPr lang="en-US" sz="3600" dirty="0" smtClean="0"/>
              <a:t> (persistent, unstoppable) </a:t>
            </a:r>
            <a:r>
              <a:rPr lang="en-US" sz="3600" dirty="0" smtClean="0">
                <a:solidFill>
                  <a:srgbClr val="FF0000"/>
                </a:solidFill>
              </a:rPr>
              <a:t>suffering</a:t>
            </a:r>
            <a:r>
              <a:rPr lang="en-US" sz="3600" dirty="0" smtClean="0"/>
              <a:t>.</a:t>
            </a:r>
            <a:endParaRPr lang="en-US" sz="3600" dirty="0"/>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Euthanasia / Physician Assisted Suicide</a:t>
            </a:r>
          </a:p>
        </p:txBody>
      </p:sp>
      <p:sp>
        <p:nvSpPr>
          <p:cNvPr id="3" name="Content Placeholder 2"/>
          <p:cNvSpPr>
            <a:spLocks noGrp="1"/>
          </p:cNvSpPr>
          <p:nvPr>
            <p:ph idx="1"/>
          </p:nvPr>
        </p:nvSpPr>
        <p:spPr>
          <a:xfrm>
            <a:off x="914400" y="1524000"/>
            <a:ext cx="7772400" cy="4572000"/>
          </a:xfrm>
        </p:spPr>
        <p:txBody>
          <a:bodyPr/>
          <a:lstStyle/>
          <a:p>
            <a:r>
              <a:rPr lang="en-US" dirty="0" smtClean="0"/>
              <a:t>In the majority of countries euthanasia or assisted suicide is </a:t>
            </a:r>
            <a:r>
              <a:rPr lang="en-US" dirty="0" smtClean="0">
                <a:solidFill>
                  <a:srgbClr val="FF0000"/>
                </a:solidFill>
              </a:rPr>
              <a:t>against</a:t>
            </a:r>
            <a:r>
              <a:rPr lang="en-US" dirty="0" smtClean="0"/>
              <a:t> </a:t>
            </a:r>
            <a:r>
              <a:rPr lang="en-US" dirty="0" smtClean="0">
                <a:solidFill>
                  <a:srgbClr val="FF0000"/>
                </a:solidFill>
              </a:rPr>
              <a:t>the</a:t>
            </a:r>
            <a:r>
              <a:rPr lang="en-US" dirty="0" smtClean="0"/>
              <a:t> </a:t>
            </a:r>
            <a:r>
              <a:rPr lang="en-US" dirty="0" smtClean="0">
                <a:solidFill>
                  <a:srgbClr val="FF0000"/>
                </a:solidFill>
              </a:rPr>
              <a:t>law</a:t>
            </a:r>
            <a:r>
              <a:rPr lang="en-US" dirty="0" smtClean="0"/>
              <a:t>. </a:t>
            </a:r>
          </a:p>
          <a:p>
            <a:r>
              <a:rPr lang="en-US" dirty="0" smtClean="0"/>
              <a:t>According to the National Health Service (NHS), UK, it is </a:t>
            </a:r>
            <a:r>
              <a:rPr lang="en-US" dirty="0" smtClean="0">
                <a:solidFill>
                  <a:srgbClr val="FF0000"/>
                </a:solidFill>
              </a:rPr>
              <a:t>illegal</a:t>
            </a:r>
            <a:r>
              <a:rPr lang="en-US" dirty="0" smtClean="0"/>
              <a:t> to help somebody kill themselves, </a:t>
            </a:r>
            <a:r>
              <a:rPr lang="en-US" dirty="0" smtClean="0">
                <a:solidFill>
                  <a:srgbClr val="FF0000"/>
                </a:solidFill>
              </a:rPr>
              <a:t>regardless</a:t>
            </a:r>
            <a:r>
              <a:rPr lang="en-US" dirty="0" smtClean="0"/>
              <a:t> </a:t>
            </a:r>
            <a:r>
              <a:rPr lang="en-US" dirty="0" smtClean="0">
                <a:solidFill>
                  <a:srgbClr val="FF0000"/>
                </a:solidFill>
              </a:rPr>
              <a:t>of</a:t>
            </a:r>
            <a:r>
              <a:rPr lang="en-US" dirty="0" smtClean="0"/>
              <a:t> </a:t>
            </a:r>
            <a:r>
              <a:rPr lang="en-US" dirty="0" smtClean="0">
                <a:solidFill>
                  <a:srgbClr val="FF0000"/>
                </a:solidFill>
              </a:rPr>
              <a:t>circumstances</a:t>
            </a:r>
            <a:r>
              <a:rPr lang="en-US" dirty="0" smtClean="0"/>
              <a:t>.</a:t>
            </a:r>
          </a:p>
          <a:p>
            <a:r>
              <a:rPr lang="en-US" dirty="0" smtClean="0"/>
              <a:t>Assisted suicide, or voluntary euthanasia carries a </a:t>
            </a:r>
            <a:r>
              <a:rPr lang="en-US" dirty="0" smtClean="0">
                <a:solidFill>
                  <a:srgbClr val="FF0000"/>
                </a:solidFill>
              </a:rPr>
              <a:t>maximum sentence of 14 years </a:t>
            </a:r>
            <a:r>
              <a:rPr lang="en-US" dirty="0" smtClean="0"/>
              <a:t>in prison in the UK, In the USA the law varies in some states.</a:t>
            </a:r>
            <a:endParaRPr lang="en-US" dirty="0"/>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Euthanasia / Physician Assisted Suicide</a:t>
            </a:r>
            <a:endParaRPr lang="en-US" sz="3600" i="1" dirty="0"/>
          </a:p>
        </p:txBody>
      </p:sp>
      <p:sp>
        <p:nvSpPr>
          <p:cNvPr id="3" name="Content Placeholder 2"/>
          <p:cNvSpPr>
            <a:spLocks noGrp="1"/>
          </p:cNvSpPr>
          <p:nvPr>
            <p:ph idx="1"/>
          </p:nvPr>
        </p:nvSpPr>
        <p:spPr>
          <a:xfrm>
            <a:off x="914400" y="1783560"/>
            <a:ext cx="8001000" cy="4572000"/>
          </a:xfrm>
        </p:spPr>
        <p:txBody>
          <a:bodyPr>
            <a:normAutofit/>
          </a:bodyPr>
          <a:lstStyle/>
          <a:p>
            <a:pPr marL="68580" indent="0">
              <a:buNone/>
            </a:pPr>
            <a:r>
              <a:rPr lang="en-US" sz="3200" dirty="0" smtClean="0"/>
              <a:t>There are </a:t>
            </a:r>
            <a:r>
              <a:rPr lang="en-US" sz="3200" dirty="0" smtClean="0">
                <a:solidFill>
                  <a:srgbClr val="FF0000"/>
                </a:solidFill>
              </a:rPr>
              <a:t>two</a:t>
            </a:r>
            <a:r>
              <a:rPr lang="en-US" sz="3200" dirty="0" smtClean="0"/>
              <a:t> main classification of euthanasia:</a:t>
            </a:r>
          </a:p>
          <a:p>
            <a:r>
              <a:rPr lang="en-US" sz="2800" b="1" i="1" dirty="0" smtClean="0"/>
              <a:t>Voluntary euthanasia-</a:t>
            </a:r>
            <a:r>
              <a:rPr lang="en-US" sz="2800" dirty="0" smtClean="0"/>
              <a:t> this is the euthanasia conducted </a:t>
            </a:r>
            <a:r>
              <a:rPr lang="en-US" sz="2800" dirty="0" smtClean="0">
                <a:solidFill>
                  <a:srgbClr val="FF0000"/>
                </a:solidFill>
              </a:rPr>
              <a:t>with</a:t>
            </a:r>
            <a:r>
              <a:rPr lang="en-US" sz="2800" dirty="0" smtClean="0"/>
              <a:t> </a:t>
            </a:r>
            <a:r>
              <a:rPr lang="en-US" sz="2800" dirty="0" smtClean="0">
                <a:solidFill>
                  <a:srgbClr val="FF0000"/>
                </a:solidFill>
              </a:rPr>
              <a:t>consent</a:t>
            </a:r>
            <a:r>
              <a:rPr lang="en-US" sz="2800" dirty="0" smtClean="0"/>
              <a:t>. Since 2009 voluntary euthanasia has been legal in </a:t>
            </a:r>
            <a:r>
              <a:rPr lang="en-US" sz="2800" dirty="0" smtClean="0">
                <a:solidFill>
                  <a:srgbClr val="FF0000"/>
                </a:solidFill>
              </a:rPr>
              <a:t>Belgium</a:t>
            </a:r>
            <a:r>
              <a:rPr lang="en-US" sz="2800" dirty="0" smtClean="0"/>
              <a:t>, </a:t>
            </a:r>
            <a:r>
              <a:rPr lang="en-US" sz="2800" dirty="0" smtClean="0">
                <a:solidFill>
                  <a:srgbClr val="FF0000"/>
                </a:solidFill>
              </a:rPr>
              <a:t>Luxembourg</a:t>
            </a:r>
            <a:r>
              <a:rPr lang="en-US" sz="2800" dirty="0" smtClean="0"/>
              <a:t>, </a:t>
            </a:r>
            <a:r>
              <a:rPr lang="en-US" sz="2800" dirty="0" smtClean="0">
                <a:solidFill>
                  <a:srgbClr val="FF0000"/>
                </a:solidFill>
              </a:rPr>
              <a:t>Netherlands</a:t>
            </a:r>
            <a:r>
              <a:rPr lang="en-US" sz="2800" dirty="0" smtClean="0"/>
              <a:t>, </a:t>
            </a:r>
            <a:r>
              <a:rPr lang="en-US" sz="2800" dirty="0" smtClean="0">
                <a:solidFill>
                  <a:srgbClr val="FF0000"/>
                </a:solidFill>
              </a:rPr>
              <a:t>Switzerland</a:t>
            </a:r>
            <a:r>
              <a:rPr lang="en-US" sz="2800" dirty="0" smtClean="0"/>
              <a:t>, and the state of </a:t>
            </a:r>
            <a:r>
              <a:rPr lang="en-US" sz="2800" dirty="0" smtClean="0">
                <a:solidFill>
                  <a:srgbClr val="FF0000"/>
                </a:solidFill>
              </a:rPr>
              <a:t>Oregon</a:t>
            </a:r>
            <a:r>
              <a:rPr lang="en-US" sz="2800" dirty="0" smtClean="0"/>
              <a:t> (USA) and </a:t>
            </a:r>
            <a:r>
              <a:rPr lang="en-US" sz="2800" dirty="0" smtClean="0">
                <a:solidFill>
                  <a:srgbClr val="FF0000"/>
                </a:solidFill>
              </a:rPr>
              <a:t>Washington</a:t>
            </a:r>
            <a:r>
              <a:rPr lang="en-US" sz="2800" dirty="0" smtClean="0"/>
              <a:t> (USA).</a:t>
            </a:r>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Euthanasia / Physician Assisted Suicide</a:t>
            </a:r>
            <a:endParaRPr lang="en-US" sz="3600" i="1" dirty="0"/>
          </a:p>
        </p:txBody>
      </p:sp>
      <p:sp>
        <p:nvSpPr>
          <p:cNvPr id="3" name="Content Placeholder 2"/>
          <p:cNvSpPr>
            <a:spLocks noGrp="1"/>
          </p:cNvSpPr>
          <p:nvPr>
            <p:ph idx="1"/>
          </p:nvPr>
        </p:nvSpPr>
        <p:spPr/>
        <p:txBody>
          <a:bodyPr>
            <a:normAutofit/>
          </a:bodyPr>
          <a:lstStyle/>
          <a:p>
            <a:r>
              <a:rPr lang="en-US" sz="3200" b="1" i="1" dirty="0" smtClean="0"/>
              <a:t>Involuntary euthanasia :</a:t>
            </a:r>
          </a:p>
          <a:p>
            <a:pPr marL="582930" indent="-514350">
              <a:buNone/>
            </a:pPr>
            <a:r>
              <a:rPr lang="en-US" sz="3200" dirty="0" smtClean="0"/>
              <a:t>Euthanasia is conducted </a:t>
            </a:r>
            <a:r>
              <a:rPr lang="en-US" sz="3200" dirty="0" smtClean="0">
                <a:solidFill>
                  <a:srgbClr val="FF0000"/>
                </a:solidFill>
              </a:rPr>
              <a:t>without</a:t>
            </a:r>
            <a:r>
              <a:rPr lang="en-US" sz="3200" dirty="0" smtClean="0"/>
              <a:t> </a:t>
            </a:r>
            <a:r>
              <a:rPr lang="en-US" sz="3200" dirty="0" smtClean="0">
                <a:solidFill>
                  <a:srgbClr val="FF0000"/>
                </a:solidFill>
              </a:rPr>
              <a:t>consent</a:t>
            </a:r>
            <a:r>
              <a:rPr lang="en-US" sz="3200" dirty="0" smtClean="0"/>
              <a:t>. The decision is made by </a:t>
            </a:r>
            <a:r>
              <a:rPr lang="en-US" sz="3200" dirty="0" smtClean="0">
                <a:solidFill>
                  <a:srgbClr val="FF0000"/>
                </a:solidFill>
              </a:rPr>
              <a:t>another</a:t>
            </a:r>
            <a:r>
              <a:rPr lang="en-US" sz="3200" dirty="0" smtClean="0"/>
              <a:t> </a:t>
            </a:r>
            <a:r>
              <a:rPr lang="en-US" sz="3200" dirty="0" smtClean="0">
                <a:solidFill>
                  <a:srgbClr val="FF0000"/>
                </a:solidFill>
              </a:rPr>
              <a:t>person</a:t>
            </a:r>
            <a:r>
              <a:rPr lang="en-US" sz="3200" dirty="0" smtClean="0"/>
              <a:t> because the patient is </a:t>
            </a:r>
            <a:r>
              <a:rPr lang="en-US" sz="3200" dirty="0" smtClean="0">
                <a:solidFill>
                  <a:srgbClr val="FF0000"/>
                </a:solidFill>
              </a:rPr>
              <a:t>incapable</a:t>
            </a:r>
            <a:r>
              <a:rPr lang="en-US" sz="3200" dirty="0" smtClean="0"/>
              <a:t> </a:t>
            </a:r>
            <a:r>
              <a:rPr lang="en-US" dirty="0"/>
              <a:t>of giving proper</a:t>
            </a:r>
            <a:r>
              <a:rPr lang="en-US" sz="3200" dirty="0" smtClean="0">
                <a:solidFill>
                  <a:srgbClr val="FF0000"/>
                </a:solidFill>
              </a:rPr>
              <a:t> informed consent.</a:t>
            </a:r>
            <a:endParaRPr lang="en-US" sz="3200" dirty="0"/>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PAS in Canada : 2015</a:t>
            </a:r>
            <a:endParaRPr lang="en-US" dirty="0"/>
          </a:p>
        </p:txBody>
      </p:sp>
      <p:sp>
        <p:nvSpPr>
          <p:cNvPr id="3" name="Content Placeholder 2"/>
          <p:cNvSpPr>
            <a:spLocks noGrp="1"/>
          </p:cNvSpPr>
          <p:nvPr>
            <p:ph idx="1"/>
          </p:nvPr>
        </p:nvSpPr>
        <p:spPr>
          <a:xfrm>
            <a:off x="685800" y="1219200"/>
            <a:ext cx="8077200" cy="5181600"/>
          </a:xfrm>
        </p:spPr>
        <p:txBody>
          <a:bodyPr>
            <a:normAutofit/>
          </a:bodyPr>
          <a:lstStyle/>
          <a:p>
            <a:pPr>
              <a:buNone/>
            </a:pPr>
            <a:r>
              <a:rPr lang="en-US" sz="2800" b="1" dirty="0" smtClean="0"/>
              <a:t>Canadian Supreme Court</a:t>
            </a:r>
          </a:p>
          <a:p>
            <a:r>
              <a:rPr lang="en-US" sz="2800" dirty="0" smtClean="0"/>
              <a:t>Fundamental Right to choose physician assisted death.</a:t>
            </a:r>
          </a:p>
          <a:p>
            <a:r>
              <a:rPr lang="en-US" sz="2800" dirty="0" smtClean="0"/>
              <a:t>Potentially includes either PAS or VAE</a:t>
            </a:r>
          </a:p>
          <a:p>
            <a:pPr>
              <a:buNone/>
            </a:pPr>
            <a:r>
              <a:rPr lang="en-US" sz="2800" b="1" dirty="0" smtClean="0"/>
              <a:t>Criteria included</a:t>
            </a:r>
          </a:p>
          <a:p>
            <a:r>
              <a:rPr lang="en-US" sz="2800" dirty="0" smtClean="0"/>
              <a:t>“Grievous and irremediable medical condition…”</a:t>
            </a:r>
          </a:p>
          <a:p>
            <a:r>
              <a:rPr lang="en-US" sz="2800" dirty="0" smtClean="0"/>
              <a:t>“Causes ending suffering that is intolerable to the individual”</a:t>
            </a:r>
          </a:p>
          <a:p>
            <a:pPr>
              <a:buNone/>
            </a:pPr>
            <a:r>
              <a:rPr lang="en-US" sz="2800" dirty="0" smtClean="0"/>
              <a:t>12 month to enact a regulatory framework (June 2016)</a:t>
            </a:r>
            <a:endParaRPr lang="en-US" sz="2800"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Benefits of Palliative Care</a:t>
            </a:r>
          </a:p>
        </p:txBody>
      </p:sp>
      <p:sp>
        <p:nvSpPr>
          <p:cNvPr id="31747" name="Rectangle 3"/>
          <p:cNvSpPr>
            <a:spLocks noGrp="1" noChangeArrowheads="1"/>
          </p:cNvSpPr>
          <p:nvPr>
            <p:ph idx="1"/>
          </p:nvPr>
        </p:nvSpPr>
        <p:spPr/>
        <p:txBody>
          <a:bodyPr/>
          <a:lstStyle/>
          <a:p>
            <a:pPr>
              <a:lnSpc>
                <a:spcPct val="90000"/>
              </a:lnSpc>
            </a:pPr>
            <a:r>
              <a:rPr lang="en-US"/>
              <a:t>Honors residents’ wishes for dignity</a:t>
            </a:r>
          </a:p>
          <a:p>
            <a:pPr>
              <a:lnSpc>
                <a:spcPct val="90000"/>
              </a:lnSpc>
            </a:pPr>
            <a:r>
              <a:rPr lang="en-US"/>
              <a:t>Provides evidence based measures for good symptom management</a:t>
            </a:r>
          </a:p>
          <a:p>
            <a:pPr>
              <a:lnSpc>
                <a:spcPct val="90000"/>
              </a:lnSpc>
            </a:pPr>
            <a:r>
              <a:rPr lang="en-US"/>
              <a:t>Demonstrates partnering and collaboration with:   </a:t>
            </a:r>
          </a:p>
          <a:p>
            <a:pPr lvl="1">
              <a:lnSpc>
                <a:spcPct val="90000"/>
              </a:lnSpc>
            </a:pPr>
            <a:r>
              <a:rPr lang="en-US"/>
              <a:t>resident, family, staff, and palliative care team</a:t>
            </a:r>
          </a:p>
          <a:p>
            <a:pPr>
              <a:lnSpc>
                <a:spcPct val="90000"/>
              </a:lnSpc>
            </a:pPr>
            <a:r>
              <a:rPr lang="en-US"/>
              <a:t>Provides a common platform to discuss </a:t>
            </a:r>
          </a:p>
          <a:p>
            <a:pPr lvl="1">
              <a:lnSpc>
                <a:spcPct val="90000"/>
              </a:lnSpc>
            </a:pPr>
            <a:r>
              <a:rPr lang="en-US"/>
              <a:t>Goals of Care </a:t>
            </a:r>
          </a:p>
          <a:p>
            <a:pPr lvl="1">
              <a:lnSpc>
                <a:spcPct val="90000"/>
              </a:lnSpc>
            </a:pPr>
            <a:r>
              <a:rPr lang="en-US"/>
              <a:t>Advanced Directives</a:t>
            </a:r>
          </a:p>
          <a:p>
            <a:pPr>
              <a:lnSpc>
                <a:spcPct val="90000"/>
              </a:lnSpc>
            </a:pPr>
            <a:endParaRPr lang="en-US"/>
          </a:p>
        </p:txBody>
      </p:sp>
    </p:spTree>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4800600" cy="5562600"/>
          </a:xfrm>
        </p:spPr>
        <p:txBody>
          <a:bodyPr/>
          <a:lstStyle/>
          <a:p>
            <a:r>
              <a:rPr lang="en-US" i="1" dirty="0" smtClean="0"/>
              <a:t/>
            </a:r>
            <a:br>
              <a:rPr lang="en-US" i="1" dirty="0" smtClean="0"/>
            </a:br>
            <a:r>
              <a:rPr lang="en-US" i="1" dirty="0" smtClean="0"/>
              <a:t/>
            </a:r>
            <a:br>
              <a:rPr lang="en-US" i="1" dirty="0" smtClean="0"/>
            </a:br>
            <a:r>
              <a:rPr lang="en-US" b="1" dirty="0" smtClean="0"/>
              <a:t>Patient/relatives /Surrogate </a:t>
            </a:r>
            <a:r>
              <a:rPr lang="en-US" b="1" dirty="0" smtClean="0"/>
              <a:t>can sign DNI/DNR if </a:t>
            </a:r>
            <a:r>
              <a:rPr lang="en-US" b="1" dirty="0" smtClean="0"/>
              <a:t>he/she/they do </a:t>
            </a:r>
            <a:r>
              <a:rPr lang="en-US" b="1" dirty="0" smtClean="0"/>
              <a:t>not want resuscitation.</a:t>
            </a:r>
            <a:endParaRPr lang="en-US" b="1" dirty="0"/>
          </a:p>
        </p:txBody>
      </p:sp>
      <p:pic>
        <p:nvPicPr>
          <p:cNvPr id="4" name="Content Placeholder 3" descr="DSC_4617.JPG"/>
          <p:cNvPicPr>
            <a:picLocks noGrp="1" noChangeAspect="1"/>
          </p:cNvPicPr>
          <p:nvPr>
            <p:ph idx="1"/>
          </p:nvPr>
        </p:nvPicPr>
        <p:blipFill>
          <a:blip r:embed="rId2" cstate="print"/>
          <a:stretch>
            <a:fillRect/>
          </a:stretch>
        </p:blipFill>
        <p:spPr>
          <a:xfrm>
            <a:off x="4953000" y="381000"/>
            <a:ext cx="3962400" cy="5562600"/>
          </a:xfrm>
        </p:spPr>
      </p:pic>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Palliative Options of Last Resort : the bottom line…</a:t>
            </a:r>
          </a:p>
        </p:txBody>
      </p:sp>
      <p:sp>
        <p:nvSpPr>
          <p:cNvPr id="3" name="Content Placeholder 2"/>
          <p:cNvSpPr>
            <a:spLocks noGrp="1"/>
          </p:cNvSpPr>
          <p:nvPr>
            <p:ph idx="1"/>
          </p:nvPr>
        </p:nvSpPr>
        <p:spPr/>
        <p:txBody>
          <a:bodyPr/>
          <a:lstStyle/>
          <a:p>
            <a:pPr>
              <a:buNone/>
            </a:pPr>
            <a:r>
              <a:rPr lang="en-US" dirty="0" smtClean="0"/>
              <a:t>Only sensible in context of excellent palliative care</a:t>
            </a:r>
          </a:p>
          <a:p>
            <a:pPr>
              <a:buNone/>
            </a:pPr>
            <a:r>
              <a:rPr lang="en-US" dirty="0" smtClean="0"/>
              <a:t>Currently, options unevenly/unpredictably available</a:t>
            </a:r>
          </a:p>
          <a:p>
            <a:pPr>
              <a:buNone/>
            </a:pPr>
            <a:r>
              <a:rPr lang="en-US" dirty="0" smtClean="0"/>
              <a:t>All options should be subject to similar safeguards</a:t>
            </a:r>
          </a:p>
          <a:p>
            <a:pPr>
              <a:buNone/>
            </a:pPr>
            <a:r>
              <a:rPr lang="en-US" dirty="0" smtClean="0"/>
              <a:t>Open processes are ultimately more safe, predictable, and accountable than secret process.</a:t>
            </a:r>
            <a:endParaRPr lang="en-US" dirty="0"/>
          </a:p>
        </p:txBody>
      </p:sp>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sz="3800" dirty="0">
                <a:solidFill>
                  <a:srgbClr val="FF0000"/>
                </a:solidFill>
              </a:rPr>
              <a:t>Symptom Prevalence in the Geriatric Dying Patient</a:t>
            </a:r>
          </a:p>
        </p:txBody>
      </p:sp>
      <p:sp>
        <p:nvSpPr>
          <p:cNvPr id="16387" name="Rectangle 3"/>
          <p:cNvSpPr>
            <a:spLocks noGrp="1" noChangeArrowheads="1"/>
          </p:cNvSpPr>
          <p:nvPr>
            <p:ph idx="1"/>
          </p:nvPr>
        </p:nvSpPr>
        <p:spPr/>
        <p:txBody>
          <a:bodyPr/>
          <a:lstStyle/>
          <a:p>
            <a:r>
              <a:rPr lang="en-US"/>
              <a:t>Most common symptoms:  Fatigue, Pain, Anorexia-Cachexia, Constipation, Dyspnea, Nausea and Vomiting.</a:t>
            </a:r>
          </a:p>
          <a:p>
            <a:r>
              <a:rPr lang="en-US"/>
              <a:t>Increased prevalence:</a:t>
            </a:r>
          </a:p>
          <a:p>
            <a:pPr lvl="1"/>
            <a:r>
              <a:rPr lang="en-US"/>
              <a:t>Mental confusion</a:t>
            </a:r>
          </a:p>
          <a:p>
            <a:pPr lvl="1"/>
            <a:r>
              <a:rPr lang="en-US"/>
              <a:t>Loss of bladder control</a:t>
            </a:r>
          </a:p>
          <a:p>
            <a:pPr lvl="1"/>
            <a:r>
              <a:rPr lang="en-US"/>
              <a:t>Hearing and visual loss</a:t>
            </a:r>
          </a:p>
          <a:p>
            <a:pPr lvl="1"/>
            <a:r>
              <a:rPr lang="en-US"/>
              <a:t>Dizziness</a:t>
            </a:r>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a:solidFill>
                  <a:srgbClr val="FF0000"/>
                </a:solidFill>
              </a:rPr>
              <a:t>Symptom Management</a:t>
            </a:r>
          </a:p>
        </p:txBody>
      </p:sp>
      <p:sp>
        <p:nvSpPr>
          <p:cNvPr id="32771" name="Rectangle 3"/>
          <p:cNvSpPr>
            <a:spLocks noGrp="1" noChangeArrowheads="1"/>
          </p:cNvSpPr>
          <p:nvPr>
            <p:ph idx="1"/>
          </p:nvPr>
        </p:nvSpPr>
        <p:spPr/>
        <p:txBody>
          <a:bodyPr/>
          <a:lstStyle/>
          <a:p>
            <a:pPr>
              <a:lnSpc>
                <a:spcPct val="90000"/>
              </a:lnSpc>
            </a:pPr>
            <a:r>
              <a:rPr lang="en-US" sz="2400"/>
              <a:t>Agitation/Delirium</a:t>
            </a:r>
          </a:p>
          <a:p>
            <a:pPr>
              <a:lnSpc>
                <a:spcPct val="90000"/>
              </a:lnSpc>
            </a:pPr>
            <a:r>
              <a:rPr lang="en-US" sz="2400"/>
              <a:t>Anxiety/Depression</a:t>
            </a:r>
          </a:p>
          <a:p>
            <a:pPr>
              <a:lnSpc>
                <a:spcPct val="90000"/>
              </a:lnSpc>
            </a:pPr>
            <a:r>
              <a:rPr lang="en-US" sz="2400"/>
              <a:t>Anorexia/Cachexia</a:t>
            </a:r>
          </a:p>
          <a:p>
            <a:pPr>
              <a:lnSpc>
                <a:spcPct val="90000"/>
              </a:lnSpc>
            </a:pPr>
            <a:r>
              <a:rPr lang="en-US" sz="2400"/>
              <a:t>Constipation</a:t>
            </a:r>
          </a:p>
          <a:p>
            <a:pPr>
              <a:lnSpc>
                <a:spcPct val="90000"/>
              </a:lnSpc>
            </a:pPr>
            <a:r>
              <a:rPr lang="en-US" sz="2400"/>
              <a:t>Dyspnea/Shortness of Breath</a:t>
            </a:r>
          </a:p>
          <a:p>
            <a:pPr>
              <a:lnSpc>
                <a:spcPct val="90000"/>
              </a:lnSpc>
            </a:pPr>
            <a:r>
              <a:rPr lang="en-US" sz="2400"/>
              <a:t>Control of Secretions</a:t>
            </a:r>
          </a:p>
          <a:p>
            <a:pPr>
              <a:lnSpc>
                <a:spcPct val="90000"/>
              </a:lnSpc>
            </a:pPr>
            <a:r>
              <a:rPr lang="en-US" sz="2400"/>
              <a:t>Fatigue</a:t>
            </a:r>
          </a:p>
          <a:p>
            <a:pPr>
              <a:lnSpc>
                <a:spcPct val="90000"/>
              </a:lnSpc>
            </a:pPr>
            <a:r>
              <a:rPr lang="en-US" sz="2400"/>
              <a:t>Pain</a:t>
            </a:r>
          </a:p>
        </p:txBody>
      </p:sp>
      <p:pic>
        <p:nvPicPr>
          <p:cNvPr id="32773" name="Picture 5" descr="j0315447"/>
          <p:cNvPicPr>
            <a:picLocks noGrp="1" noChangeAspect="1" noChangeArrowheads="1"/>
          </p:cNvPicPr>
          <p:nvPr>
            <p:ph type="clipArt" sz="half" idx="4294967295"/>
          </p:nvPr>
        </p:nvPicPr>
        <p:blipFill>
          <a:blip r:embed="rId2">
            <a:extLst>
              <a:ext uri="{28A0092B-C50C-407E-A947-70E740481C1C}">
                <a14:useLocalDpi xmlns="" xmlns:a14="http://schemas.microsoft.com/office/drawing/2010/main" val="0"/>
              </a:ext>
            </a:extLst>
          </a:blip>
          <a:srcRect/>
          <a:stretch>
            <a:fillRect/>
          </a:stretch>
        </p:blipFill>
        <p:spPr>
          <a:xfrm>
            <a:off x="5562600" y="1676400"/>
            <a:ext cx="3581400" cy="4419600"/>
          </a:xfrm>
        </p:spPr>
      </p:pic>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solidFill>
                  <a:srgbClr val="FF0000"/>
                </a:solidFill>
              </a:rPr>
              <a:t>Symptom Management</a:t>
            </a:r>
          </a:p>
        </p:txBody>
      </p:sp>
      <p:sp>
        <p:nvSpPr>
          <p:cNvPr id="44035" name="Rectangle 3"/>
          <p:cNvSpPr>
            <a:spLocks noGrp="1" noChangeArrowheads="1"/>
          </p:cNvSpPr>
          <p:nvPr>
            <p:ph idx="1"/>
          </p:nvPr>
        </p:nvSpPr>
        <p:spPr/>
        <p:txBody>
          <a:bodyPr/>
          <a:lstStyle/>
          <a:p>
            <a:pPr algn="ctr">
              <a:buFont typeface="Wingdings" pitchFamily="2" charset="2"/>
              <a:buNone/>
            </a:pPr>
            <a:r>
              <a:rPr lang="en-US" b="1"/>
              <a:t>Delirium</a:t>
            </a:r>
          </a:p>
          <a:p>
            <a:r>
              <a:rPr lang="en-US" sz="2400"/>
              <a:t>Occurs in up to 85% of terminally ill pts</a:t>
            </a:r>
          </a:p>
          <a:p>
            <a:r>
              <a:rPr lang="en-US" sz="2400"/>
              <a:t>Common in last 24-48hours of life</a:t>
            </a:r>
          </a:p>
          <a:p>
            <a:r>
              <a:rPr lang="en-US" sz="2400"/>
              <a:t>Disturbance in consciousness and cognition: develops in SHORT PERIOD OF TIME</a:t>
            </a:r>
          </a:p>
          <a:p>
            <a:r>
              <a:rPr lang="en-US" sz="2400"/>
              <a:t>Poor attention, psychomotor agitation or psychomotor retardation, perceptual disturbances, disordered sleep-wake cycle</a:t>
            </a:r>
          </a:p>
          <a:p>
            <a:r>
              <a:rPr lang="en-US" sz="2400"/>
              <a:t>Related to medical condition</a:t>
            </a:r>
          </a:p>
          <a:p>
            <a:endParaRPr lang="en-US" sz="2400"/>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a:solidFill>
                  <a:srgbClr val="FF0000"/>
                </a:solidFill>
              </a:rPr>
              <a:t>Symptom Management</a:t>
            </a:r>
          </a:p>
        </p:txBody>
      </p:sp>
      <p:sp>
        <p:nvSpPr>
          <p:cNvPr id="69635" name="Rectangle 3"/>
          <p:cNvSpPr>
            <a:spLocks noGrp="1" noChangeArrowheads="1"/>
          </p:cNvSpPr>
          <p:nvPr>
            <p:ph idx="1"/>
          </p:nvPr>
        </p:nvSpPr>
        <p:spPr/>
        <p:txBody>
          <a:bodyPr/>
          <a:lstStyle/>
          <a:p>
            <a:pPr algn="ctr">
              <a:lnSpc>
                <a:spcPct val="90000"/>
              </a:lnSpc>
              <a:buFont typeface="Wingdings" pitchFamily="2" charset="2"/>
              <a:buNone/>
            </a:pPr>
            <a:r>
              <a:rPr lang="en-US" b="1"/>
              <a:t>Delirium</a:t>
            </a:r>
          </a:p>
          <a:p>
            <a:pPr>
              <a:lnSpc>
                <a:spcPct val="90000"/>
              </a:lnSpc>
              <a:buFont typeface="Wingdings" pitchFamily="2" charset="2"/>
              <a:buNone/>
            </a:pPr>
            <a:r>
              <a:rPr lang="en-US" sz="2400" b="1" u="sng"/>
              <a:t>Causes:</a:t>
            </a:r>
          </a:p>
          <a:p>
            <a:pPr>
              <a:lnSpc>
                <a:spcPct val="90000"/>
              </a:lnSpc>
            </a:pPr>
            <a:r>
              <a:rPr lang="en-US" sz="2400"/>
              <a:t>Medications                      </a:t>
            </a:r>
          </a:p>
          <a:p>
            <a:pPr>
              <a:lnSpc>
                <a:spcPct val="90000"/>
              </a:lnSpc>
            </a:pPr>
            <a:r>
              <a:rPr lang="en-US" sz="2400"/>
              <a:t>Brain Tumor</a:t>
            </a:r>
          </a:p>
          <a:p>
            <a:pPr>
              <a:lnSpc>
                <a:spcPct val="90000"/>
              </a:lnSpc>
            </a:pPr>
            <a:r>
              <a:rPr lang="en-US" sz="2400"/>
              <a:t>Metabolic abnormalities</a:t>
            </a:r>
          </a:p>
          <a:p>
            <a:pPr>
              <a:lnSpc>
                <a:spcPct val="90000"/>
              </a:lnSpc>
            </a:pPr>
            <a:r>
              <a:rPr lang="en-US" sz="2400"/>
              <a:t>Organ failure</a:t>
            </a:r>
          </a:p>
          <a:p>
            <a:pPr>
              <a:lnSpc>
                <a:spcPct val="90000"/>
              </a:lnSpc>
            </a:pPr>
            <a:r>
              <a:rPr lang="en-US" sz="2400"/>
              <a:t>Dehydration</a:t>
            </a:r>
          </a:p>
          <a:p>
            <a:pPr>
              <a:lnSpc>
                <a:spcPct val="90000"/>
              </a:lnSpc>
            </a:pPr>
            <a:r>
              <a:rPr lang="en-US" sz="2400"/>
              <a:t>Infection</a:t>
            </a:r>
          </a:p>
        </p:txBody>
      </p:sp>
      <p:sp>
        <p:nvSpPr>
          <p:cNvPr id="69636" name="Rectangle 4"/>
          <p:cNvSpPr>
            <a:spLocks noGrp="1" noChangeArrowheads="1"/>
          </p:cNvSpPr>
          <p:nvPr>
            <p:ph type="body" sz="half" idx="4294967295"/>
          </p:nvPr>
        </p:nvSpPr>
        <p:spPr>
          <a:xfrm>
            <a:off x="5329238" y="1600200"/>
            <a:ext cx="3814762" cy="4530725"/>
          </a:xfrm>
        </p:spPr>
        <p:txBody>
          <a:bodyPr/>
          <a:lstStyle/>
          <a:p>
            <a:pPr>
              <a:lnSpc>
                <a:spcPct val="90000"/>
              </a:lnSpc>
            </a:pPr>
            <a:endParaRPr lang="en-US" sz="2400" dirty="0"/>
          </a:p>
          <a:p>
            <a:pPr>
              <a:lnSpc>
                <a:spcPct val="90000"/>
              </a:lnSpc>
            </a:pPr>
            <a:endParaRPr lang="en-US" sz="2400" dirty="0"/>
          </a:p>
          <a:p>
            <a:pPr>
              <a:lnSpc>
                <a:spcPct val="90000"/>
              </a:lnSpc>
            </a:pPr>
            <a:r>
              <a:rPr lang="en-US" sz="2400" dirty="0"/>
              <a:t>Hypoxemia</a:t>
            </a:r>
          </a:p>
          <a:p>
            <a:pPr>
              <a:lnSpc>
                <a:spcPct val="90000"/>
              </a:lnSpc>
            </a:pPr>
            <a:r>
              <a:rPr lang="en-US" sz="2400" dirty="0"/>
              <a:t>Fecal Impaction</a:t>
            </a:r>
          </a:p>
          <a:p>
            <a:pPr>
              <a:lnSpc>
                <a:spcPct val="90000"/>
              </a:lnSpc>
            </a:pPr>
            <a:r>
              <a:rPr lang="en-US" sz="2400" dirty="0"/>
              <a:t>Urinary Retention</a:t>
            </a:r>
          </a:p>
          <a:p>
            <a:pPr>
              <a:lnSpc>
                <a:spcPct val="90000"/>
              </a:lnSpc>
            </a:pPr>
            <a:r>
              <a:rPr lang="en-US" sz="2400" dirty="0"/>
              <a:t>Unfamiliar environment</a:t>
            </a:r>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dirty="0">
                <a:solidFill>
                  <a:srgbClr val="FF0000"/>
                </a:solidFill>
              </a:rPr>
              <a:t>Symptom Management</a:t>
            </a:r>
          </a:p>
        </p:txBody>
      </p:sp>
      <p:sp>
        <p:nvSpPr>
          <p:cNvPr id="71684" name="Rectangle 4"/>
          <p:cNvSpPr>
            <a:spLocks noGrp="1" noChangeArrowheads="1"/>
          </p:cNvSpPr>
          <p:nvPr>
            <p:ph idx="1"/>
          </p:nvPr>
        </p:nvSpPr>
        <p:spPr/>
        <p:txBody>
          <a:bodyPr/>
          <a:lstStyle/>
          <a:p>
            <a:pPr>
              <a:buFont typeface="Wingdings" pitchFamily="2" charset="2"/>
              <a:buNone/>
            </a:pPr>
            <a:r>
              <a:rPr lang="en-US" b="1"/>
              <a:t>Delirium Assessment:</a:t>
            </a:r>
          </a:p>
          <a:p>
            <a:r>
              <a:rPr lang="en-US"/>
              <a:t>Know your resident</a:t>
            </a:r>
          </a:p>
          <a:p>
            <a:r>
              <a:rPr lang="en-US"/>
              <a:t>History: important to know onset of change in condition</a:t>
            </a:r>
          </a:p>
          <a:p>
            <a:r>
              <a:rPr lang="en-US"/>
              <a:t>Medication Review</a:t>
            </a:r>
          </a:p>
          <a:p>
            <a:r>
              <a:rPr lang="en-US"/>
              <a:t>Physical Exam</a:t>
            </a:r>
          </a:p>
          <a:p>
            <a:r>
              <a:rPr lang="en-US"/>
              <a:t>Identify Reversible Causes….what can we change…</a:t>
            </a:r>
          </a:p>
          <a:p>
            <a:endParaRPr lang="en-US"/>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solidFill>
                  <a:srgbClr val="FF0000"/>
                </a:solidFill>
              </a:rPr>
              <a:t>Symptom Management</a:t>
            </a:r>
          </a:p>
        </p:txBody>
      </p:sp>
      <p:sp>
        <p:nvSpPr>
          <p:cNvPr id="45059" name="Rectangle 3"/>
          <p:cNvSpPr>
            <a:spLocks noGrp="1" noChangeArrowheads="1"/>
          </p:cNvSpPr>
          <p:nvPr>
            <p:ph idx="1"/>
          </p:nvPr>
        </p:nvSpPr>
        <p:spPr/>
        <p:txBody>
          <a:bodyPr/>
          <a:lstStyle/>
          <a:p>
            <a:pPr>
              <a:buFont typeface="Wingdings" pitchFamily="2" charset="2"/>
              <a:buNone/>
            </a:pPr>
            <a:r>
              <a:rPr lang="en-US" b="1" dirty="0"/>
              <a:t>Anorexia/</a:t>
            </a:r>
            <a:r>
              <a:rPr lang="en-US" b="1" dirty="0" err="1"/>
              <a:t>Cachexia</a:t>
            </a:r>
            <a:endParaRPr lang="en-US" b="1" dirty="0"/>
          </a:p>
          <a:p>
            <a:r>
              <a:rPr lang="en-US" dirty="0"/>
              <a:t>Prevalence:  24 to 80% in geriatric </a:t>
            </a:r>
            <a:r>
              <a:rPr lang="en-US" dirty="0" smtClean="0"/>
              <a:t>population</a:t>
            </a:r>
          </a:p>
          <a:p>
            <a:pPr>
              <a:buNone/>
            </a:pPr>
            <a:endParaRPr lang="en-US" dirty="0"/>
          </a:p>
          <a:p>
            <a:r>
              <a:rPr lang="en-US" dirty="0"/>
              <a:t>Definition:  Progressive weight loss, </a:t>
            </a:r>
            <a:r>
              <a:rPr lang="en-US" dirty="0" err="1"/>
              <a:t>lipolysis</a:t>
            </a:r>
            <a:r>
              <a:rPr lang="en-US" dirty="0"/>
              <a:t>, loss of organ and skeletal protein and profound loss of appetite.</a:t>
            </a:r>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dirty="0">
                <a:solidFill>
                  <a:srgbClr val="FF0000"/>
                </a:solidFill>
              </a:rPr>
              <a:t>Symptom Management</a:t>
            </a:r>
          </a:p>
        </p:txBody>
      </p:sp>
      <p:sp>
        <p:nvSpPr>
          <p:cNvPr id="76803" name="Rectangle 3"/>
          <p:cNvSpPr>
            <a:spLocks noGrp="1" noChangeArrowheads="1"/>
          </p:cNvSpPr>
          <p:nvPr>
            <p:ph idx="1"/>
          </p:nvPr>
        </p:nvSpPr>
        <p:spPr>
          <a:xfrm>
            <a:off x="914400" y="1295400"/>
            <a:ext cx="7772400" cy="5060160"/>
          </a:xfrm>
        </p:spPr>
        <p:txBody>
          <a:bodyPr/>
          <a:lstStyle/>
          <a:p>
            <a:pPr>
              <a:lnSpc>
                <a:spcPct val="90000"/>
              </a:lnSpc>
              <a:buFont typeface="Wingdings" pitchFamily="2" charset="2"/>
              <a:buNone/>
            </a:pPr>
            <a:r>
              <a:rPr lang="en-US" sz="2400" b="1" dirty="0" smtClean="0"/>
              <a:t>Anorexia/</a:t>
            </a:r>
            <a:r>
              <a:rPr lang="en-US" sz="2400" b="1" dirty="0" err="1" smtClean="0"/>
              <a:t>Cachexia</a:t>
            </a:r>
            <a:endParaRPr lang="en-US" sz="2400" b="1" dirty="0" smtClean="0"/>
          </a:p>
          <a:p>
            <a:pPr>
              <a:lnSpc>
                <a:spcPct val="90000"/>
              </a:lnSpc>
              <a:buFont typeface="Wingdings" pitchFamily="2" charset="2"/>
              <a:buNone/>
            </a:pPr>
            <a:endParaRPr lang="en-US" sz="2400" b="1" dirty="0"/>
          </a:p>
          <a:p>
            <a:pPr>
              <a:lnSpc>
                <a:spcPct val="90000"/>
              </a:lnSpc>
              <a:buFont typeface="Wingdings" pitchFamily="2" charset="2"/>
              <a:buNone/>
            </a:pPr>
            <a:r>
              <a:rPr lang="en-US" sz="2400" b="1" u="sng" dirty="0"/>
              <a:t>Causes</a:t>
            </a:r>
          </a:p>
          <a:p>
            <a:pPr>
              <a:lnSpc>
                <a:spcPct val="90000"/>
              </a:lnSpc>
            </a:pPr>
            <a:r>
              <a:rPr lang="en-US" sz="2400" dirty="0"/>
              <a:t>Immune mediators</a:t>
            </a:r>
          </a:p>
          <a:p>
            <a:pPr>
              <a:lnSpc>
                <a:spcPct val="90000"/>
              </a:lnSpc>
            </a:pPr>
            <a:r>
              <a:rPr lang="en-US" sz="2400" dirty="0"/>
              <a:t>Tumor products</a:t>
            </a:r>
          </a:p>
          <a:p>
            <a:pPr>
              <a:lnSpc>
                <a:spcPct val="90000"/>
              </a:lnSpc>
            </a:pPr>
            <a:r>
              <a:rPr lang="en-US" sz="2400" dirty="0"/>
              <a:t>Change in taste, </a:t>
            </a:r>
            <a:endParaRPr lang="en-US" sz="2400" dirty="0" smtClean="0"/>
          </a:p>
          <a:p>
            <a:pPr>
              <a:lnSpc>
                <a:spcPct val="90000"/>
              </a:lnSpc>
            </a:pPr>
            <a:r>
              <a:rPr lang="en-US" sz="2400" dirty="0" smtClean="0"/>
              <a:t>Dry </a:t>
            </a:r>
            <a:r>
              <a:rPr lang="en-US" sz="2400" dirty="0"/>
              <a:t>mouth, mouth sores</a:t>
            </a:r>
          </a:p>
          <a:p>
            <a:pPr>
              <a:lnSpc>
                <a:spcPct val="90000"/>
              </a:lnSpc>
            </a:pPr>
            <a:r>
              <a:rPr lang="en-US" sz="2400" dirty="0"/>
              <a:t>Nausea, constipation</a:t>
            </a:r>
          </a:p>
          <a:p>
            <a:pPr>
              <a:lnSpc>
                <a:spcPct val="90000"/>
              </a:lnSpc>
            </a:pPr>
            <a:r>
              <a:rPr lang="en-US" sz="2400" dirty="0"/>
              <a:t>Gastritis, Peptic ulcer disease</a:t>
            </a:r>
          </a:p>
        </p:txBody>
      </p:sp>
      <p:sp>
        <p:nvSpPr>
          <p:cNvPr id="76804" name="Rectangle 4"/>
          <p:cNvSpPr>
            <a:spLocks noGrp="1" noChangeArrowheads="1"/>
          </p:cNvSpPr>
          <p:nvPr>
            <p:ph type="body" sz="half" idx="4294967295"/>
          </p:nvPr>
        </p:nvSpPr>
        <p:spPr>
          <a:xfrm>
            <a:off x="5329238" y="1447799"/>
            <a:ext cx="3814762" cy="4267201"/>
          </a:xfrm>
        </p:spPr>
        <p:txBody>
          <a:bodyPr/>
          <a:lstStyle/>
          <a:p>
            <a:pPr>
              <a:lnSpc>
                <a:spcPct val="90000"/>
              </a:lnSpc>
            </a:pPr>
            <a:endParaRPr lang="en-US" sz="2400" dirty="0"/>
          </a:p>
          <a:p>
            <a:pPr>
              <a:lnSpc>
                <a:spcPct val="90000"/>
              </a:lnSpc>
            </a:pPr>
            <a:endParaRPr lang="en-US" sz="2400" dirty="0"/>
          </a:p>
          <a:p>
            <a:pPr>
              <a:lnSpc>
                <a:spcPct val="90000"/>
              </a:lnSpc>
            </a:pPr>
            <a:r>
              <a:rPr lang="en-US" sz="2400" dirty="0" err="1"/>
              <a:t>Candidiasis</a:t>
            </a:r>
            <a:r>
              <a:rPr lang="en-US" sz="2400" dirty="0"/>
              <a:t> of GI tract</a:t>
            </a:r>
          </a:p>
          <a:p>
            <a:pPr>
              <a:lnSpc>
                <a:spcPct val="90000"/>
              </a:lnSpc>
            </a:pPr>
            <a:r>
              <a:rPr lang="en-US" sz="2400" dirty="0"/>
              <a:t>Radiation/Chemo TX</a:t>
            </a:r>
          </a:p>
          <a:p>
            <a:pPr>
              <a:lnSpc>
                <a:spcPct val="90000"/>
              </a:lnSpc>
            </a:pPr>
            <a:r>
              <a:rPr lang="en-US" sz="2400" dirty="0"/>
              <a:t>Drugs/Medications</a:t>
            </a:r>
          </a:p>
          <a:p>
            <a:pPr>
              <a:lnSpc>
                <a:spcPct val="90000"/>
              </a:lnSpc>
            </a:pPr>
            <a:r>
              <a:rPr lang="en-US" sz="2400" dirty="0"/>
              <a:t>Metabolic changes: dehydration</a:t>
            </a:r>
          </a:p>
          <a:p>
            <a:pPr>
              <a:lnSpc>
                <a:spcPct val="90000"/>
              </a:lnSpc>
            </a:pPr>
            <a:r>
              <a:rPr lang="en-US" sz="2400" dirty="0"/>
              <a:t>Depression</a:t>
            </a:r>
          </a:p>
          <a:p>
            <a:pPr>
              <a:lnSpc>
                <a:spcPct val="90000"/>
              </a:lnSpc>
            </a:pPr>
            <a:r>
              <a:rPr lang="en-US" sz="2400" dirty="0"/>
              <a:t>Pain</a:t>
            </a:r>
          </a:p>
        </p:txBody>
      </p:sp>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dirty="0">
                <a:solidFill>
                  <a:srgbClr val="FF0000"/>
                </a:solidFill>
              </a:rPr>
              <a:t>Symptom Management</a:t>
            </a:r>
          </a:p>
        </p:txBody>
      </p:sp>
      <p:sp>
        <p:nvSpPr>
          <p:cNvPr id="78851" name="Rectangle 3"/>
          <p:cNvSpPr>
            <a:spLocks noGrp="1" noChangeArrowheads="1"/>
          </p:cNvSpPr>
          <p:nvPr>
            <p:ph idx="1"/>
          </p:nvPr>
        </p:nvSpPr>
        <p:spPr/>
        <p:txBody>
          <a:bodyPr/>
          <a:lstStyle/>
          <a:p>
            <a:pPr>
              <a:lnSpc>
                <a:spcPct val="90000"/>
              </a:lnSpc>
              <a:buFont typeface="Wingdings" pitchFamily="2" charset="2"/>
              <a:buNone/>
            </a:pPr>
            <a:r>
              <a:rPr lang="en-US" sz="2400" b="1" dirty="0" smtClean="0"/>
              <a:t>Anorexia/</a:t>
            </a:r>
            <a:r>
              <a:rPr lang="en-US" sz="2400" b="1" dirty="0" err="1" smtClean="0"/>
              <a:t>Cachexia</a:t>
            </a:r>
            <a:endParaRPr lang="en-US" sz="2400" b="1" dirty="0" smtClean="0"/>
          </a:p>
          <a:p>
            <a:pPr>
              <a:lnSpc>
                <a:spcPct val="90000"/>
              </a:lnSpc>
              <a:buFont typeface="Wingdings" pitchFamily="2" charset="2"/>
              <a:buNone/>
            </a:pPr>
            <a:endParaRPr lang="en-US" sz="2400" b="1" dirty="0"/>
          </a:p>
          <a:p>
            <a:pPr>
              <a:lnSpc>
                <a:spcPct val="90000"/>
              </a:lnSpc>
              <a:buFont typeface="Wingdings" pitchFamily="2" charset="2"/>
              <a:buNone/>
            </a:pPr>
            <a:r>
              <a:rPr lang="en-US" sz="2400" b="1" dirty="0"/>
              <a:t>Identify and treat reversible causes:</a:t>
            </a:r>
          </a:p>
          <a:p>
            <a:pPr>
              <a:lnSpc>
                <a:spcPct val="90000"/>
              </a:lnSpc>
            </a:pPr>
            <a:r>
              <a:rPr lang="en-US" sz="2400" b="1" dirty="0"/>
              <a:t>Reversible causes:</a:t>
            </a:r>
          </a:p>
          <a:p>
            <a:pPr>
              <a:lnSpc>
                <a:spcPct val="90000"/>
              </a:lnSpc>
            </a:pPr>
            <a:r>
              <a:rPr lang="en-US" sz="2400" dirty="0"/>
              <a:t>Dry mouth</a:t>
            </a:r>
          </a:p>
          <a:p>
            <a:pPr>
              <a:lnSpc>
                <a:spcPct val="90000"/>
              </a:lnSpc>
            </a:pPr>
            <a:r>
              <a:rPr lang="en-US" sz="2400" dirty="0"/>
              <a:t>Oral yeast/Candida infection</a:t>
            </a:r>
          </a:p>
          <a:p>
            <a:pPr>
              <a:lnSpc>
                <a:spcPct val="90000"/>
              </a:lnSpc>
            </a:pPr>
            <a:r>
              <a:rPr lang="en-US" sz="2400" dirty="0"/>
              <a:t>Acid Reflux, affecting the esophagus</a:t>
            </a:r>
          </a:p>
          <a:p>
            <a:pPr>
              <a:lnSpc>
                <a:spcPct val="90000"/>
              </a:lnSpc>
            </a:pPr>
            <a:r>
              <a:rPr lang="en-US" sz="2400" dirty="0"/>
              <a:t>Nausea/vomiting, constipation</a:t>
            </a:r>
          </a:p>
          <a:p>
            <a:pPr>
              <a:lnSpc>
                <a:spcPct val="90000"/>
              </a:lnSpc>
            </a:pPr>
            <a:r>
              <a:rPr lang="en-US" sz="2400" dirty="0"/>
              <a:t>Pain </a:t>
            </a:r>
          </a:p>
          <a:p>
            <a:pPr>
              <a:lnSpc>
                <a:spcPct val="90000"/>
              </a:lnSpc>
            </a:pPr>
            <a:r>
              <a:rPr lang="en-US" sz="2400" dirty="0"/>
              <a:t>Depression</a:t>
            </a:r>
          </a:p>
          <a:p>
            <a:pPr>
              <a:lnSpc>
                <a:spcPct val="90000"/>
              </a:lnSpc>
              <a:buFont typeface="Wingdings" pitchFamily="2" charset="2"/>
              <a:buNone/>
            </a:pPr>
            <a:endParaRPr lang="en-US" sz="2400" b="1" u="sng" dirty="0"/>
          </a:p>
        </p:txBody>
      </p:sp>
      <p:sp>
        <p:nvSpPr>
          <p:cNvPr id="78852" name="Rectangle 4"/>
          <p:cNvSpPr>
            <a:spLocks noGrp="1" noChangeArrowheads="1"/>
          </p:cNvSpPr>
          <p:nvPr>
            <p:ph type="body" sz="half" idx="4294967295"/>
          </p:nvPr>
        </p:nvSpPr>
        <p:spPr>
          <a:xfrm>
            <a:off x="5105400" y="1600200"/>
            <a:ext cx="4038600" cy="4525963"/>
          </a:xfrm>
        </p:spPr>
        <p:txBody>
          <a:bodyPr/>
          <a:lstStyle/>
          <a:p>
            <a:endParaRPr lang="en-US" sz="2400"/>
          </a:p>
          <a:p>
            <a:endParaRPr lang="en-US" sz="240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Palliative Treatments</a:t>
            </a:r>
          </a:p>
        </p:txBody>
      </p:sp>
      <p:sp>
        <p:nvSpPr>
          <p:cNvPr id="5123" name="Rectangle 3"/>
          <p:cNvSpPr>
            <a:spLocks noGrp="1" noChangeArrowheads="1"/>
          </p:cNvSpPr>
          <p:nvPr>
            <p:ph idx="1"/>
          </p:nvPr>
        </p:nvSpPr>
        <p:spPr/>
        <p:txBody>
          <a:bodyPr/>
          <a:lstStyle/>
          <a:p>
            <a:r>
              <a:rPr lang="en-US" dirty="0"/>
              <a:t>All types of therapeutic measures, including very aggressive therapies, that are utilized to control pain and other distressing symptoms</a:t>
            </a:r>
            <a:r>
              <a:rPr lang="en-US" dirty="0" smtClean="0"/>
              <a:t>.</a:t>
            </a:r>
          </a:p>
          <a:p>
            <a:endParaRPr lang="en-US" dirty="0"/>
          </a:p>
          <a:p>
            <a:r>
              <a:rPr lang="en-US" dirty="0"/>
              <a:t>These therapies will not change the course of the condition, the intention is to relieve the pain or symptom</a:t>
            </a:r>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a:solidFill>
                  <a:srgbClr val="FF0000"/>
                </a:solidFill>
              </a:rPr>
              <a:t>Symptom Management</a:t>
            </a:r>
          </a:p>
        </p:txBody>
      </p:sp>
      <p:sp>
        <p:nvSpPr>
          <p:cNvPr id="80899" name="Rectangle 3"/>
          <p:cNvSpPr>
            <a:spLocks noGrp="1" noChangeArrowheads="1"/>
          </p:cNvSpPr>
          <p:nvPr>
            <p:ph idx="1"/>
          </p:nvPr>
        </p:nvSpPr>
        <p:spPr/>
        <p:txBody>
          <a:bodyPr>
            <a:normAutofit lnSpcReduction="10000"/>
          </a:bodyPr>
          <a:lstStyle/>
          <a:p>
            <a:pPr>
              <a:buFont typeface="Wingdings" pitchFamily="2" charset="2"/>
              <a:buNone/>
            </a:pPr>
            <a:r>
              <a:rPr lang="en-US" b="1" dirty="0"/>
              <a:t>Anorexia/</a:t>
            </a:r>
            <a:r>
              <a:rPr lang="en-US" b="1" dirty="0" err="1"/>
              <a:t>Cachexia</a:t>
            </a:r>
            <a:endParaRPr lang="en-US" b="1" dirty="0"/>
          </a:p>
          <a:p>
            <a:pPr>
              <a:buFont typeface="Wingdings" pitchFamily="2" charset="2"/>
              <a:buNone/>
            </a:pPr>
            <a:r>
              <a:rPr lang="en-US" b="1" dirty="0"/>
              <a:t>Dietary </a:t>
            </a:r>
            <a:r>
              <a:rPr lang="en-US" b="1" dirty="0" smtClean="0"/>
              <a:t>Changes</a:t>
            </a:r>
          </a:p>
          <a:p>
            <a:pPr>
              <a:buFont typeface="Wingdings" pitchFamily="2" charset="2"/>
              <a:buNone/>
            </a:pPr>
            <a:endParaRPr lang="en-US" b="1" dirty="0"/>
          </a:p>
          <a:p>
            <a:r>
              <a:rPr lang="en-US" dirty="0"/>
              <a:t>Involve resident in menu planning</a:t>
            </a:r>
          </a:p>
          <a:p>
            <a:r>
              <a:rPr lang="en-US" dirty="0"/>
              <a:t>Offer small portions of resident’s favorite foods</a:t>
            </a:r>
          </a:p>
          <a:p>
            <a:r>
              <a:rPr lang="en-US" dirty="0"/>
              <a:t>Avoid foods with strong odors</a:t>
            </a:r>
          </a:p>
          <a:p>
            <a:r>
              <a:rPr lang="en-US" dirty="0"/>
              <a:t>Offer easy-to-swallow food:  semi-liquids, puddings, ice cream, soft or pureed foods.</a:t>
            </a:r>
          </a:p>
        </p:txBody>
      </p:sp>
      <p:sp>
        <p:nvSpPr>
          <p:cNvPr id="80900" name="Rectangle 4"/>
          <p:cNvSpPr>
            <a:spLocks noGrp="1" noChangeArrowheads="1"/>
          </p:cNvSpPr>
          <p:nvPr>
            <p:ph type="body" sz="half" idx="4294967295"/>
          </p:nvPr>
        </p:nvSpPr>
        <p:spPr>
          <a:xfrm>
            <a:off x="5105400" y="1600200"/>
            <a:ext cx="4038600" cy="4525963"/>
          </a:xfrm>
        </p:spPr>
        <p:txBody>
          <a:bodyPr/>
          <a:lstStyle/>
          <a:p>
            <a:endParaRPr lang="en-US" sz="2400"/>
          </a:p>
          <a:p>
            <a:endParaRPr lang="en-US" sz="2400"/>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dirty="0">
                <a:solidFill>
                  <a:srgbClr val="FF0000"/>
                </a:solidFill>
              </a:rPr>
              <a:t>Symptom Management</a:t>
            </a:r>
          </a:p>
        </p:txBody>
      </p:sp>
      <p:sp>
        <p:nvSpPr>
          <p:cNvPr id="81923" name="Rectangle 3"/>
          <p:cNvSpPr>
            <a:spLocks noGrp="1" noChangeArrowheads="1"/>
          </p:cNvSpPr>
          <p:nvPr>
            <p:ph idx="1"/>
          </p:nvPr>
        </p:nvSpPr>
        <p:spPr/>
        <p:txBody>
          <a:bodyPr/>
          <a:lstStyle/>
          <a:p>
            <a:pPr>
              <a:buFont typeface="Wingdings" pitchFamily="2" charset="2"/>
              <a:buNone/>
            </a:pPr>
            <a:r>
              <a:rPr lang="en-US" sz="2400" b="1" dirty="0"/>
              <a:t>Anorexia/Cachexia  </a:t>
            </a:r>
            <a:r>
              <a:rPr lang="en-US" sz="2400" b="1" u="sng" dirty="0"/>
              <a:t>Medication Management:</a:t>
            </a:r>
          </a:p>
          <a:p>
            <a:pPr>
              <a:buFont typeface="Wingdings" pitchFamily="2" charset="2"/>
              <a:buNone/>
            </a:pPr>
            <a:endParaRPr lang="en-US" sz="2400" b="1" dirty="0" smtClean="0"/>
          </a:p>
          <a:p>
            <a:pPr>
              <a:buFont typeface="Wingdings" pitchFamily="2" charset="2"/>
              <a:buNone/>
            </a:pPr>
            <a:r>
              <a:rPr lang="en-US" sz="2400" b="1" dirty="0" smtClean="0"/>
              <a:t>Appetite </a:t>
            </a:r>
            <a:r>
              <a:rPr lang="en-US" sz="2400" b="1" dirty="0"/>
              <a:t>Stimulants</a:t>
            </a:r>
          </a:p>
          <a:p>
            <a:r>
              <a:rPr lang="en-US" sz="2400" dirty="0"/>
              <a:t>Corticosteroids</a:t>
            </a:r>
          </a:p>
          <a:p>
            <a:r>
              <a:rPr lang="en-US" sz="2400" dirty="0" err="1"/>
              <a:t>Progestational</a:t>
            </a:r>
            <a:r>
              <a:rPr lang="en-US" sz="2400" dirty="0"/>
              <a:t> drugs</a:t>
            </a:r>
          </a:p>
          <a:p>
            <a:r>
              <a:rPr lang="en-US" sz="2400" dirty="0" err="1"/>
              <a:t>Cannabioids</a:t>
            </a:r>
            <a:endParaRPr lang="en-US" sz="2400" dirty="0"/>
          </a:p>
          <a:p>
            <a:r>
              <a:rPr lang="en-US" sz="2400" dirty="0"/>
              <a:t>Thalidomide</a:t>
            </a:r>
          </a:p>
        </p:txBody>
      </p:sp>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dirty="0">
                <a:solidFill>
                  <a:srgbClr val="FF0000"/>
                </a:solidFill>
              </a:rPr>
              <a:t>Symptom Management</a:t>
            </a:r>
          </a:p>
        </p:txBody>
      </p:sp>
      <p:sp>
        <p:nvSpPr>
          <p:cNvPr id="90115" name="Rectangle 3"/>
          <p:cNvSpPr>
            <a:spLocks noGrp="1" noChangeArrowheads="1"/>
          </p:cNvSpPr>
          <p:nvPr>
            <p:ph idx="1"/>
          </p:nvPr>
        </p:nvSpPr>
        <p:spPr/>
        <p:txBody>
          <a:bodyPr/>
          <a:lstStyle/>
          <a:p>
            <a:pPr>
              <a:buFont typeface="Wingdings" pitchFamily="2" charset="2"/>
              <a:buNone/>
            </a:pPr>
            <a:r>
              <a:rPr lang="en-US" b="1" dirty="0"/>
              <a:t>Pain </a:t>
            </a:r>
            <a:r>
              <a:rPr lang="en-US" b="1" dirty="0" smtClean="0"/>
              <a:t>Treatment</a:t>
            </a:r>
          </a:p>
          <a:p>
            <a:pPr>
              <a:buFont typeface="Wingdings" pitchFamily="2" charset="2"/>
              <a:buNone/>
            </a:pPr>
            <a:endParaRPr lang="en-US" b="1" dirty="0"/>
          </a:p>
          <a:p>
            <a:r>
              <a:rPr lang="en-US" b="1" dirty="0"/>
              <a:t>Barriers</a:t>
            </a:r>
          </a:p>
          <a:p>
            <a:r>
              <a:rPr lang="en-US" dirty="0"/>
              <a:t>Fear of addiction</a:t>
            </a:r>
          </a:p>
          <a:p>
            <a:r>
              <a:rPr lang="en-US" dirty="0"/>
              <a:t>Fear of stigma</a:t>
            </a:r>
          </a:p>
          <a:p>
            <a:r>
              <a:rPr lang="en-US" dirty="0"/>
              <a:t>Fear of </a:t>
            </a:r>
            <a:r>
              <a:rPr lang="en-US" dirty="0" err="1"/>
              <a:t>opioids</a:t>
            </a:r>
            <a:r>
              <a:rPr lang="en-US" dirty="0"/>
              <a:t> </a:t>
            </a:r>
          </a:p>
          <a:p>
            <a:r>
              <a:rPr lang="en-US" dirty="0"/>
              <a:t>Related to resident, family, staff, physician</a:t>
            </a:r>
          </a:p>
          <a:p>
            <a:r>
              <a:rPr lang="en-US" dirty="0"/>
              <a:t>Under report</a:t>
            </a:r>
          </a:p>
        </p:txBody>
      </p:sp>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dirty="0">
                <a:solidFill>
                  <a:srgbClr val="FF0000"/>
                </a:solidFill>
              </a:rPr>
              <a:t>Symptom Management</a:t>
            </a:r>
          </a:p>
        </p:txBody>
      </p:sp>
      <p:sp>
        <p:nvSpPr>
          <p:cNvPr id="91139" name="Rectangle 3"/>
          <p:cNvSpPr>
            <a:spLocks noGrp="1" noChangeArrowheads="1"/>
          </p:cNvSpPr>
          <p:nvPr>
            <p:ph idx="1"/>
          </p:nvPr>
        </p:nvSpPr>
        <p:spPr/>
        <p:txBody>
          <a:bodyPr/>
          <a:lstStyle/>
          <a:p>
            <a:pPr>
              <a:buFont typeface="Wingdings" pitchFamily="2" charset="2"/>
              <a:buNone/>
            </a:pPr>
            <a:r>
              <a:rPr lang="en-US" b="1" dirty="0"/>
              <a:t>Pain Treatment  </a:t>
            </a:r>
            <a:r>
              <a:rPr lang="en-US" b="1" dirty="0" smtClean="0"/>
              <a:t>Non-Pharmacologic</a:t>
            </a:r>
          </a:p>
          <a:p>
            <a:pPr>
              <a:buFont typeface="Wingdings" pitchFamily="2" charset="2"/>
              <a:buNone/>
            </a:pPr>
            <a:r>
              <a:rPr lang="en-US" b="1" dirty="0" smtClean="0"/>
              <a:t> </a:t>
            </a:r>
            <a:endParaRPr lang="en-US" b="1" dirty="0"/>
          </a:p>
          <a:p>
            <a:r>
              <a:rPr lang="en-US" b="1" dirty="0"/>
              <a:t>“ </a:t>
            </a:r>
            <a:r>
              <a:rPr lang="en-US" dirty="0"/>
              <a:t>a hand to hold, a heart to touch…”</a:t>
            </a:r>
          </a:p>
          <a:p>
            <a:r>
              <a:rPr lang="en-US" dirty="0"/>
              <a:t>Sensory stimulation: Presence</a:t>
            </a:r>
          </a:p>
          <a:p>
            <a:pPr lvl="1"/>
            <a:r>
              <a:rPr lang="en-US" dirty="0"/>
              <a:t>Visual:  picture books</a:t>
            </a:r>
          </a:p>
          <a:p>
            <a:pPr lvl="1"/>
            <a:r>
              <a:rPr lang="en-US" dirty="0"/>
              <a:t>Auditory: music</a:t>
            </a:r>
          </a:p>
          <a:p>
            <a:pPr lvl="1"/>
            <a:r>
              <a:rPr lang="en-US" dirty="0"/>
              <a:t>Smell:  aromatherapy</a:t>
            </a:r>
          </a:p>
          <a:p>
            <a:pPr lvl="1"/>
            <a:r>
              <a:rPr lang="en-US" dirty="0"/>
              <a:t>Touch:  Tactile objects, massage</a:t>
            </a:r>
          </a:p>
          <a:p>
            <a:pPr lvl="1"/>
            <a:r>
              <a:rPr lang="en-US" dirty="0"/>
              <a:t>Taste:  sweet</a:t>
            </a:r>
          </a:p>
          <a:p>
            <a:pPr>
              <a:buFont typeface="Wingdings" pitchFamily="2" charset="2"/>
              <a:buNone/>
            </a:pPr>
            <a:endParaRPr lang="en-US" b="1" dirty="0"/>
          </a:p>
        </p:txBody>
      </p:sp>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dirty="0">
                <a:solidFill>
                  <a:srgbClr val="FF0000"/>
                </a:solidFill>
              </a:rPr>
              <a:t>Symptom Management</a:t>
            </a:r>
          </a:p>
        </p:txBody>
      </p:sp>
      <p:sp>
        <p:nvSpPr>
          <p:cNvPr id="93187" name="Rectangle 3"/>
          <p:cNvSpPr>
            <a:spLocks noGrp="1" noChangeArrowheads="1"/>
          </p:cNvSpPr>
          <p:nvPr>
            <p:ph idx="1"/>
          </p:nvPr>
        </p:nvSpPr>
        <p:spPr/>
        <p:txBody>
          <a:bodyPr/>
          <a:lstStyle/>
          <a:p>
            <a:pPr>
              <a:buFont typeface="Wingdings" pitchFamily="2" charset="2"/>
              <a:buNone/>
            </a:pPr>
            <a:r>
              <a:rPr lang="en-US" b="1" dirty="0"/>
              <a:t>Pain Treatment  </a:t>
            </a:r>
            <a:r>
              <a:rPr lang="en-US" b="1" dirty="0" smtClean="0"/>
              <a:t>Non-Pharmacologic</a:t>
            </a:r>
          </a:p>
          <a:p>
            <a:pPr>
              <a:buFont typeface="Wingdings" pitchFamily="2" charset="2"/>
              <a:buNone/>
            </a:pPr>
            <a:r>
              <a:rPr lang="en-US" b="1" dirty="0" smtClean="0"/>
              <a:t> </a:t>
            </a:r>
            <a:endParaRPr lang="en-US" b="1" dirty="0"/>
          </a:p>
          <a:p>
            <a:r>
              <a:rPr lang="en-US" dirty="0"/>
              <a:t>Exercise programs</a:t>
            </a:r>
          </a:p>
          <a:p>
            <a:r>
              <a:rPr lang="en-US" dirty="0"/>
              <a:t>Acupuncture</a:t>
            </a:r>
          </a:p>
          <a:p>
            <a:r>
              <a:rPr lang="en-US" dirty="0" err="1"/>
              <a:t>Transcutaneous</a:t>
            </a:r>
            <a:r>
              <a:rPr lang="en-US" dirty="0"/>
              <a:t> nerve stimulation (TENS)</a:t>
            </a:r>
          </a:p>
          <a:p>
            <a:r>
              <a:rPr lang="en-US" dirty="0"/>
              <a:t>Relaxation therapy, guided imagery</a:t>
            </a:r>
          </a:p>
        </p:txBody>
      </p:sp>
    </p:spTree>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gn="ctr"/>
            <a:r>
              <a:rPr lang="en-US" sz="4400" dirty="0"/>
              <a:t>Summary</a:t>
            </a:r>
          </a:p>
        </p:txBody>
      </p:sp>
      <p:sp>
        <p:nvSpPr>
          <p:cNvPr id="96259" name="Rectangle 3"/>
          <p:cNvSpPr>
            <a:spLocks noGrp="1" noChangeArrowheads="1"/>
          </p:cNvSpPr>
          <p:nvPr>
            <p:ph idx="1"/>
          </p:nvPr>
        </p:nvSpPr>
        <p:spPr/>
        <p:txBody>
          <a:bodyPr/>
          <a:lstStyle/>
          <a:p>
            <a:r>
              <a:rPr lang="en-US" dirty="0" smtClean="0"/>
              <a:t>Define </a:t>
            </a:r>
            <a:r>
              <a:rPr lang="en-US" dirty="0"/>
              <a:t>palliative care, palliative medicine, palliative therapies</a:t>
            </a:r>
          </a:p>
          <a:p>
            <a:pPr lvl="1"/>
            <a:r>
              <a:rPr lang="en-US" sz="2400" dirty="0"/>
              <a:t>Review  how  “</a:t>
            </a:r>
            <a:r>
              <a:rPr lang="en-US" sz="2400" dirty="0">
                <a:solidFill>
                  <a:srgbClr val="FF0000"/>
                </a:solidFill>
              </a:rPr>
              <a:t>curative</a:t>
            </a:r>
            <a:r>
              <a:rPr lang="en-US" sz="2400" dirty="0"/>
              <a:t>” and “</a:t>
            </a:r>
            <a:r>
              <a:rPr lang="en-US" sz="2400" dirty="0">
                <a:solidFill>
                  <a:srgbClr val="FF0000"/>
                </a:solidFill>
              </a:rPr>
              <a:t>palliative</a:t>
            </a:r>
            <a:r>
              <a:rPr lang="en-US" sz="2400" dirty="0"/>
              <a:t>” </a:t>
            </a:r>
            <a:r>
              <a:rPr lang="en-US" sz="2400" dirty="0">
                <a:solidFill>
                  <a:srgbClr val="FF0000"/>
                </a:solidFill>
              </a:rPr>
              <a:t>integrate</a:t>
            </a:r>
            <a:r>
              <a:rPr lang="en-US" sz="2400" dirty="0"/>
              <a:t> in patient care</a:t>
            </a:r>
            <a:r>
              <a:rPr lang="en-US" sz="2400" dirty="0" smtClean="0"/>
              <a:t>.</a:t>
            </a:r>
          </a:p>
          <a:p>
            <a:pPr lvl="1"/>
            <a:endParaRPr lang="en-US" sz="2400" dirty="0"/>
          </a:p>
          <a:p>
            <a:r>
              <a:rPr lang="en-US" dirty="0"/>
              <a:t>Review process of  creating </a:t>
            </a:r>
            <a:r>
              <a:rPr lang="en-US" dirty="0">
                <a:solidFill>
                  <a:srgbClr val="FF0000"/>
                </a:solidFill>
              </a:rPr>
              <a:t>Goals of Care</a:t>
            </a:r>
          </a:p>
          <a:p>
            <a:pPr marL="0" indent="0">
              <a:buNone/>
            </a:pPr>
            <a:endParaRPr lang="en-US" dirty="0"/>
          </a:p>
        </p:txBody>
      </p:sp>
    </p:spTree>
    <p:extLst>
      <p:ext uri="{BB962C8B-B14F-4D97-AF65-F5344CB8AC3E}">
        <p14:creationId xmlns:p14="http://schemas.microsoft.com/office/powerpoint/2010/main" xmlns="" val="346346166"/>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gn="ctr"/>
            <a:r>
              <a:rPr lang="en-US" sz="4400" dirty="0"/>
              <a:t>Summary</a:t>
            </a:r>
          </a:p>
        </p:txBody>
      </p:sp>
      <p:sp>
        <p:nvSpPr>
          <p:cNvPr id="96259" name="Rectangle 3"/>
          <p:cNvSpPr>
            <a:spLocks noGrp="1" noChangeArrowheads="1"/>
          </p:cNvSpPr>
          <p:nvPr>
            <p:ph idx="1"/>
          </p:nvPr>
        </p:nvSpPr>
        <p:spPr>
          <a:xfrm>
            <a:off x="838200" y="1752600"/>
            <a:ext cx="7772400" cy="4572000"/>
          </a:xfrm>
        </p:spPr>
        <p:txBody>
          <a:bodyPr>
            <a:normAutofit/>
          </a:bodyPr>
          <a:lstStyle/>
          <a:p>
            <a:r>
              <a:rPr lang="en-US" sz="2800" dirty="0" smtClean="0"/>
              <a:t>Review </a:t>
            </a:r>
            <a:r>
              <a:rPr lang="en-US" sz="2800" dirty="0">
                <a:solidFill>
                  <a:srgbClr val="FF0000"/>
                </a:solidFill>
              </a:rPr>
              <a:t>symptom</a:t>
            </a:r>
            <a:r>
              <a:rPr lang="en-US" sz="2800" dirty="0"/>
              <a:t> </a:t>
            </a:r>
            <a:r>
              <a:rPr lang="en-US" sz="2800" dirty="0">
                <a:solidFill>
                  <a:srgbClr val="FF0000"/>
                </a:solidFill>
              </a:rPr>
              <a:t>management</a:t>
            </a:r>
            <a:r>
              <a:rPr lang="en-US" sz="2800" dirty="0"/>
              <a:t>, including pain management, in context of palliative medicine.</a:t>
            </a:r>
          </a:p>
          <a:p>
            <a:endParaRPr lang="en-US" sz="2800" dirty="0" smtClean="0"/>
          </a:p>
          <a:p>
            <a:r>
              <a:rPr lang="en-US" sz="2800" dirty="0" smtClean="0"/>
              <a:t>Identify the  </a:t>
            </a:r>
            <a:r>
              <a:rPr lang="en-US" sz="2800" dirty="0">
                <a:solidFill>
                  <a:srgbClr val="FF0000"/>
                </a:solidFill>
              </a:rPr>
              <a:t>non-cancer terminal diagnoses</a:t>
            </a:r>
            <a:r>
              <a:rPr lang="en-US" sz="2800" dirty="0"/>
              <a:t> that can be cared for in a palliative medicine model, including hospice eligibility criteria</a:t>
            </a:r>
            <a:r>
              <a:rPr lang="en-US" sz="2800" dirty="0" smtClean="0"/>
              <a:t>.</a:t>
            </a:r>
            <a:endParaRPr lang="en-US" sz="2800" dirty="0"/>
          </a:p>
        </p:txBody>
      </p:sp>
    </p:spTree>
    <p:extLst>
      <p:ext uri="{BB962C8B-B14F-4D97-AF65-F5344CB8AC3E}">
        <p14:creationId xmlns:p14="http://schemas.microsoft.com/office/powerpoint/2010/main" xmlns="" val="3113996037"/>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en-US" sz="4400" dirty="0"/>
              <a:t>Summary</a:t>
            </a:r>
          </a:p>
        </p:txBody>
      </p:sp>
      <p:sp>
        <p:nvSpPr>
          <p:cNvPr id="13315" name="Rectangle 3"/>
          <p:cNvSpPr>
            <a:spLocks noGrp="1" noChangeArrowheads="1"/>
          </p:cNvSpPr>
          <p:nvPr>
            <p:ph idx="1"/>
          </p:nvPr>
        </p:nvSpPr>
        <p:spPr/>
        <p:txBody>
          <a:bodyPr/>
          <a:lstStyle/>
          <a:p>
            <a:endParaRPr lang="en-US" dirty="0" smtClean="0"/>
          </a:p>
          <a:p>
            <a:r>
              <a:rPr lang="en-US" dirty="0" smtClean="0"/>
              <a:t>Palliative </a:t>
            </a:r>
            <a:r>
              <a:rPr lang="en-US" dirty="0"/>
              <a:t>medicine: care for the </a:t>
            </a:r>
            <a:r>
              <a:rPr lang="en-US" dirty="0">
                <a:solidFill>
                  <a:srgbClr val="FF0000"/>
                </a:solidFill>
              </a:rPr>
              <a:t>entire</a:t>
            </a:r>
            <a:r>
              <a:rPr lang="en-US" dirty="0"/>
              <a:t> </a:t>
            </a:r>
            <a:r>
              <a:rPr lang="en-US" dirty="0">
                <a:solidFill>
                  <a:srgbClr val="FF0000"/>
                </a:solidFill>
              </a:rPr>
              <a:t>patient</a:t>
            </a:r>
            <a:r>
              <a:rPr lang="en-US" dirty="0"/>
              <a:t>; body mind and spirit, </a:t>
            </a:r>
            <a:r>
              <a:rPr lang="en-US" dirty="0">
                <a:solidFill>
                  <a:srgbClr val="FF0000"/>
                </a:solidFill>
              </a:rPr>
              <a:t>at any time of life</a:t>
            </a:r>
            <a:r>
              <a:rPr lang="en-US" dirty="0"/>
              <a:t>.</a:t>
            </a:r>
          </a:p>
          <a:p>
            <a:endParaRPr lang="en-US" dirty="0" smtClean="0"/>
          </a:p>
          <a:p>
            <a:r>
              <a:rPr lang="en-US" dirty="0" smtClean="0"/>
              <a:t>Curative </a:t>
            </a:r>
            <a:r>
              <a:rPr lang="en-US" dirty="0"/>
              <a:t>and Palliative care are </a:t>
            </a:r>
            <a:r>
              <a:rPr lang="en-US" b="1" i="1" dirty="0">
                <a:solidFill>
                  <a:srgbClr val="FF0000"/>
                </a:solidFill>
              </a:rPr>
              <a:t>both /and</a:t>
            </a:r>
            <a:r>
              <a:rPr lang="en-US" dirty="0"/>
              <a:t>, not </a:t>
            </a:r>
            <a:r>
              <a:rPr lang="en-US" b="1" i="1" dirty="0">
                <a:solidFill>
                  <a:srgbClr val="FF0000"/>
                </a:solidFill>
              </a:rPr>
              <a:t>either /or</a:t>
            </a:r>
            <a:r>
              <a:rPr lang="en-US" dirty="0"/>
              <a:t>…..</a:t>
            </a:r>
          </a:p>
          <a:p>
            <a:pPr marL="0" indent="0">
              <a:buNone/>
            </a:pPr>
            <a:endParaRPr lang="en-US" dirty="0"/>
          </a:p>
        </p:txBody>
      </p:sp>
    </p:spTree>
    <p:extLst>
      <p:ext uri="{BB962C8B-B14F-4D97-AF65-F5344CB8AC3E}">
        <p14:creationId xmlns:p14="http://schemas.microsoft.com/office/powerpoint/2010/main" xmlns="" val="1562117948"/>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en-US" sz="4400" dirty="0"/>
              <a:t>Summary</a:t>
            </a:r>
          </a:p>
        </p:txBody>
      </p:sp>
      <p:sp>
        <p:nvSpPr>
          <p:cNvPr id="13315" name="Rectangle 3"/>
          <p:cNvSpPr>
            <a:spLocks noGrp="1" noChangeArrowheads="1"/>
          </p:cNvSpPr>
          <p:nvPr>
            <p:ph idx="1"/>
          </p:nvPr>
        </p:nvSpPr>
        <p:spPr/>
        <p:txBody>
          <a:bodyPr/>
          <a:lstStyle/>
          <a:p>
            <a:r>
              <a:rPr lang="en-US" dirty="0" smtClean="0"/>
              <a:t>If </a:t>
            </a:r>
            <a:r>
              <a:rPr lang="en-US" dirty="0"/>
              <a:t>uncertain </a:t>
            </a:r>
            <a:r>
              <a:rPr lang="en-US" dirty="0">
                <a:solidFill>
                  <a:srgbClr val="FF0000"/>
                </a:solidFill>
              </a:rPr>
              <a:t>whether or not to refer</a:t>
            </a:r>
            <a:r>
              <a:rPr lang="en-US" dirty="0"/>
              <a:t> for hospice care, call Medical director of hospice and discuss.</a:t>
            </a:r>
          </a:p>
          <a:p>
            <a:pPr marL="0" indent="0">
              <a:buNone/>
            </a:pPr>
            <a:endParaRPr lang="en-US" dirty="0"/>
          </a:p>
          <a:p>
            <a:r>
              <a:rPr lang="en-US" dirty="0" smtClean="0">
                <a:solidFill>
                  <a:srgbClr val="FF0000"/>
                </a:solidFill>
              </a:rPr>
              <a:t>Collaboration</a:t>
            </a:r>
            <a:r>
              <a:rPr lang="en-US" dirty="0"/>
              <a:t>, </a:t>
            </a:r>
            <a:r>
              <a:rPr lang="en-US" dirty="0">
                <a:solidFill>
                  <a:srgbClr val="FF0000"/>
                </a:solidFill>
              </a:rPr>
              <a:t>collegiality</a:t>
            </a:r>
            <a:r>
              <a:rPr lang="en-US" dirty="0"/>
              <a:t> benefit all, physicians, patients, family, staff  WIN:WIN</a:t>
            </a:r>
          </a:p>
        </p:txBody>
      </p:sp>
    </p:spTree>
    <p:extLst>
      <p:ext uri="{BB962C8B-B14F-4D97-AF65-F5344CB8AC3E}">
        <p14:creationId xmlns:p14="http://schemas.microsoft.com/office/powerpoint/2010/main" xmlns="" val="2261373211"/>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2000" y="1697431"/>
            <a:ext cx="8001000" cy="4855769"/>
          </a:xfrm>
          <a:prstGeom prst="rect">
            <a:avLst/>
          </a:prstGeom>
        </p:spPr>
      </p:pic>
      <p:sp>
        <p:nvSpPr>
          <p:cNvPr id="6" name="Title 5"/>
          <p:cNvSpPr>
            <a:spLocks noGrp="1"/>
          </p:cNvSpPr>
          <p:nvPr>
            <p:ph type="title"/>
          </p:nvPr>
        </p:nvSpPr>
        <p:spPr/>
        <p:txBody>
          <a:bodyPr/>
          <a:lstStyle/>
          <a:p>
            <a:pPr algn="ctr"/>
            <a:r>
              <a:rPr lang="en-US" dirty="0" smtClean="0"/>
              <a:t>End of Life Care!</a:t>
            </a:r>
            <a:endParaRPr lang="en-US" dirty="0"/>
          </a:p>
        </p:txBody>
      </p:sp>
    </p:spTree>
    <p:extLst>
      <p:ext uri="{BB962C8B-B14F-4D97-AF65-F5344CB8AC3E}">
        <p14:creationId xmlns:p14="http://schemas.microsoft.com/office/powerpoint/2010/main" xmlns="" val="280704956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Overall Goals of Palliative Care</a:t>
            </a:r>
          </a:p>
        </p:txBody>
      </p:sp>
      <p:sp>
        <p:nvSpPr>
          <p:cNvPr id="37891" name="Rectangle 3"/>
          <p:cNvSpPr>
            <a:spLocks noGrp="1" noChangeArrowheads="1"/>
          </p:cNvSpPr>
          <p:nvPr>
            <p:ph idx="1"/>
          </p:nvPr>
        </p:nvSpPr>
        <p:spPr/>
        <p:txBody>
          <a:bodyPr>
            <a:normAutofit fontScale="92500" lnSpcReduction="10000"/>
          </a:bodyPr>
          <a:lstStyle/>
          <a:p>
            <a:r>
              <a:rPr lang="en-US" dirty="0"/>
              <a:t>To eliminate or reduce </a:t>
            </a:r>
            <a:r>
              <a:rPr lang="en-US" dirty="0" smtClean="0"/>
              <a:t>discomfort</a:t>
            </a:r>
          </a:p>
          <a:p>
            <a:endParaRPr lang="en-US" dirty="0"/>
          </a:p>
          <a:p>
            <a:r>
              <a:rPr lang="en-US" dirty="0"/>
              <a:t>To improve quality of </a:t>
            </a:r>
            <a:r>
              <a:rPr lang="en-US" dirty="0" smtClean="0"/>
              <a:t>life</a:t>
            </a:r>
          </a:p>
          <a:p>
            <a:endParaRPr lang="en-US" dirty="0"/>
          </a:p>
          <a:p>
            <a:r>
              <a:rPr lang="en-US" dirty="0"/>
              <a:t>To improve </a:t>
            </a:r>
            <a:r>
              <a:rPr lang="en-US" dirty="0" smtClean="0"/>
              <a:t>mood</a:t>
            </a:r>
          </a:p>
          <a:p>
            <a:endParaRPr lang="en-US" dirty="0"/>
          </a:p>
          <a:p>
            <a:r>
              <a:rPr lang="en-US" dirty="0"/>
              <a:t>To decrease </a:t>
            </a:r>
            <a:r>
              <a:rPr lang="en-US" dirty="0" smtClean="0"/>
              <a:t>fatigue</a:t>
            </a:r>
          </a:p>
          <a:p>
            <a:endParaRPr lang="en-US" dirty="0"/>
          </a:p>
          <a:p>
            <a:r>
              <a:rPr lang="en-US" dirty="0"/>
              <a:t>To decrease pain</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When to discuss palliative care :</a:t>
            </a:r>
            <a:endParaRPr lang="en-US" dirty="0"/>
          </a:p>
        </p:txBody>
      </p:sp>
      <p:sp>
        <p:nvSpPr>
          <p:cNvPr id="3" name="Content Placeholder 2"/>
          <p:cNvSpPr>
            <a:spLocks noGrp="1"/>
          </p:cNvSpPr>
          <p:nvPr>
            <p:ph idx="1"/>
          </p:nvPr>
        </p:nvSpPr>
        <p:spPr>
          <a:xfrm>
            <a:off x="914400" y="1447800"/>
            <a:ext cx="7848600" cy="4724400"/>
          </a:xfrm>
        </p:spPr>
        <p:txBody>
          <a:bodyPr>
            <a:normAutofit/>
          </a:bodyPr>
          <a:lstStyle/>
          <a:p>
            <a:pPr>
              <a:lnSpc>
                <a:spcPct val="150000"/>
              </a:lnSpc>
            </a:pPr>
            <a:r>
              <a:rPr lang="en-US" dirty="0" smtClean="0"/>
              <a:t>Patient </a:t>
            </a:r>
            <a:r>
              <a:rPr lang="en-US" dirty="0" smtClean="0">
                <a:solidFill>
                  <a:srgbClr val="FF0000"/>
                </a:solidFill>
              </a:rPr>
              <a:t>imminently</a:t>
            </a:r>
            <a:r>
              <a:rPr lang="en-US" dirty="0" smtClean="0"/>
              <a:t> </a:t>
            </a:r>
            <a:r>
              <a:rPr lang="en-US" dirty="0" smtClean="0">
                <a:solidFill>
                  <a:srgbClr val="FF0000"/>
                </a:solidFill>
              </a:rPr>
              <a:t>dying</a:t>
            </a:r>
          </a:p>
          <a:p>
            <a:pPr>
              <a:lnSpc>
                <a:spcPct val="150000"/>
              </a:lnSpc>
            </a:pPr>
            <a:r>
              <a:rPr lang="en-US" dirty="0" smtClean="0">
                <a:solidFill>
                  <a:srgbClr val="FF0000"/>
                </a:solidFill>
              </a:rPr>
              <a:t>Significant</a:t>
            </a:r>
            <a:r>
              <a:rPr lang="en-US" dirty="0" smtClean="0"/>
              <a:t> </a:t>
            </a:r>
            <a:r>
              <a:rPr lang="en-US" dirty="0" smtClean="0">
                <a:solidFill>
                  <a:srgbClr val="FF0000"/>
                </a:solidFill>
              </a:rPr>
              <a:t>suffering</a:t>
            </a:r>
            <a:r>
              <a:rPr lang="en-US" dirty="0" smtClean="0"/>
              <a:t> and </a:t>
            </a:r>
            <a:r>
              <a:rPr lang="en-US" dirty="0" smtClean="0">
                <a:solidFill>
                  <a:srgbClr val="FF0000"/>
                </a:solidFill>
              </a:rPr>
              <a:t>poor</a:t>
            </a:r>
            <a:r>
              <a:rPr lang="en-US" dirty="0" smtClean="0"/>
              <a:t> </a:t>
            </a:r>
            <a:r>
              <a:rPr lang="en-US" dirty="0" smtClean="0">
                <a:solidFill>
                  <a:srgbClr val="FF0000"/>
                </a:solidFill>
              </a:rPr>
              <a:t>prognosis</a:t>
            </a:r>
            <a:endParaRPr lang="en-US" dirty="0">
              <a:solidFill>
                <a:srgbClr val="FF0000"/>
              </a:solidFill>
            </a:endParaRPr>
          </a:p>
          <a:p>
            <a:pPr>
              <a:lnSpc>
                <a:spcPct val="150000"/>
              </a:lnSpc>
            </a:pPr>
            <a:r>
              <a:rPr lang="en-US" dirty="0" smtClean="0"/>
              <a:t>Significant </a:t>
            </a:r>
            <a:r>
              <a:rPr lang="en-US" dirty="0"/>
              <a:t>sufferings </a:t>
            </a:r>
            <a:r>
              <a:rPr lang="en-US" dirty="0">
                <a:solidFill>
                  <a:srgbClr val="FF0000"/>
                </a:solidFill>
              </a:rPr>
              <a:t>regardless</a:t>
            </a:r>
            <a:r>
              <a:rPr lang="en-US" dirty="0"/>
              <a:t> </a:t>
            </a:r>
            <a:r>
              <a:rPr lang="en-US" dirty="0">
                <a:solidFill>
                  <a:srgbClr val="FF0000"/>
                </a:solidFill>
              </a:rPr>
              <a:t>of</a:t>
            </a:r>
            <a:r>
              <a:rPr lang="en-US" dirty="0"/>
              <a:t> </a:t>
            </a:r>
            <a:r>
              <a:rPr lang="en-US" dirty="0">
                <a:solidFill>
                  <a:srgbClr val="FF0000"/>
                </a:solidFill>
              </a:rPr>
              <a:t>prognosis</a:t>
            </a:r>
          </a:p>
          <a:p>
            <a:pPr>
              <a:lnSpc>
                <a:spcPct val="150000"/>
              </a:lnSpc>
            </a:pPr>
            <a:r>
              <a:rPr lang="en-US" dirty="0"/>
              <a:t>Patient who </a:t>
            </a:r>
            <a:r>
              <a:rPr lang="en-US" dirty="0">
                <a:solidFill>
                  <a:srgbClr val="FF0000"/>
                </a:solidFill>
              </a:rPr>
              <a:t>fear</a:t>
            </a:r>
            <a:r>
              <a:rPr lang="en-US" dirty="0"/>
              <a:t> </a:t>
            </a:r>
            <a:r>
              <a:rPr lang="en-US" dirty="0">
                <a:solidFill>
                  <a:srgbClr val="FF0000"/>
                </a:solidFill>
              </a:rPr>
              <a:t>future</a:t>
            </a:r>
            <a:r>
              <a:rPr lang="en-US" dirty="0"/>
              <a:t> </a:t>
            </a:r>
            <a:r>
              <a:rPr lang="en-US" dirty="0">
                <a:solidFill>
                  <a:srgbClr val="FF0000"/>
                </a:solidFill>
              </a:rPr>
              <a:t>pain</a:t>
            </a:r>
            <a:r>
              <a:rPr lang="en-US" dirty="0"/>
              <a:t> and </a:t>
            </a:r>
            <a:r>
              <a:rPr lang="en-US" dirty="0">
                <a:solidFill>
                  <a:srgbClr val="FF0000"/>
                </a:solidFill>
              </a:rPr>
              <a:t>suffering</a:t>
            </a:r>
          </a:p>
          <a:p>
            <a:pPr>
              <a:lnSpc>
                <a:spcPct val="150000"/>
              </a:lnSpc>
            </a:pPr>
            <a:r>
              <a:rPr lang="en-US" dirty="0"/>
              <a:t>All patients with </a:t>
            </a:r>
            <a:r>
              <a:rPr lang="en-US" dirty="0">
                <a:solidFill>
                  <a:srgbClr val="FF0000"/>
                </a:solidFill>
              </a:rPr>
              <a:t>possibly</a:t>
            </a:r>
            <a:r>
              <a:rPr lang="en-US" dirty="0"/>
              <a:t> </a:t>
            </a:r>
            <a:r>
              <a:rPr lang="en-US" dirty="0">
                <a:solidFill>
                  <a:srgbClr val="FF0000"/>
                </a:solidFill>
              </a:rPr>
              <a:t>life-threatening</a:t>
            </a:r>
            <a:r>
              <a:rPr lang="en-US" dirty="0"/>
              <a:t> illness</a:t>
            </a:r>
            <a:r>
              <a:rPr lang="en-US" dirty="0" smtClean="0"/>
              <a:t>.</a:t>
            </a:r>
            <a:endParaRPr lang="en-US" dirty="0"/>
          </a:p>
        </p:txBody>
      </p:sp>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978</TotalTime>
  <Words>2532</Words>
  <Application>Microsoft Office PowerPoint</Application>
  <PresentationFormat>On-screen Show (4:3)</PresentationFormat>
  <Paragraphs>448</Paragraphs>
  <Slides>79</Slides>
  <Notes>3</Notes>
  <HiddenSlides>9</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Metro</vt:lpstr>
      <vt:lpstr>CARE OF DYING PATIENT</vt:lpstr>
      <vt:lpstr>Who are in end of life : </vt:lpstr>
      <vt:lpstr>Palliative Care and Hospice Definition of Terms</vt:lpstr>
      <vt:lpstr>Palliative Care</vt:lpstr>
      <vt:lpstr>History of Palliative Care</vt:lpstr>
      <vt:lpstr>Benefits of Palliative Care</vt:lpstr>
      <vt:lpstr>Palliative Treatments</vt:lpstr>
      <vt:lpstr>Overall Goals of Palliative Care</vt:lpstr>
      <vt:lpstr>When to discuss palliative care :</vt:lpstr>
      <vt:lpstr>Symptom Prevalence in the Geriatric Dying Patient</vt:lpstr>
      <vt:lpstr>Symptom Prevalence in the Geriatric Dying Patient</vt:lpstr>
      <vt:lpstr>End of Life Care is everybody’s business  </vt:lpstr>
      <vt:lpstr>They are this kind of unfortunate patients</vt:lpstr>
      <vt:lpstr>Identifying dying patient :</vt:lpstr>
      <vt:lpstr>Criteria are as follows now a days  </vt:lpstr>
      <vt:lpstr>Where would the patient be best managed ?</vt:lpstr>
      <vt:lpstr>ICU</vt:lpstr>
      <vt:lpstr>Slide 18</vt:lpstr>
      <vt:lpstr>Slide 19</vt:lpstr>
      <vt:lpstr>End-of-life Care</vt:lpstr>
      <vt:lpstr>Patient’s Care : </vt:lpstr>
      <vt:lpstr>Patient’s Care cont…  </vt:lpstr>
      <vt:lpstr>Patient’s Care cont…</vt:lpstr>
      <vt:lpstr>Patient’s Care cont…</vt:lpstr>
      <vt:lpstr>Patient’s Care cont…</vt:lpstr>
      <vt:lpstr>Patient’s Care cont…</vt:lpstr>
      <vt:lpstr>Patient’s Care cont…</vt:lpstr>
      <vt:lpstr>Patient’s Care cont…</vt:lpstr>
      <vt:lpstr>Daily round in ICU :</vt:lpstr>
      <vt:lpstr>Patient / Resident Care</vt:lpstr>
      <vt:lpstr>Family care : </vt:lpstr>
      <vt:lpstr>Family care cont…  </vt:lpstr>
      <vt:lpstr>Care for Families</vt:lpstr>
      <vt:lpstr>   Places where counseling done as well as family care given :</vt:lpstr>
      <vt:lpstr>Resident care : </vt:lpstr>
      <vt:lpstr>Resident care cont… </vt:lpstr>
      <vt:lpstr>Resident care cont…</vt:lpstr>
      <vt:lpstr>Care of Dying Patient outside the Hospital: Hospice Care</vt:lpstr>
      <vt:lpstr>Palliative care and Hospice: Definition of Terms</vt:lpstr>
      <vt:lpstr>Palliative care and Hospice: Definition of Terms</vt:lpstr>
      <vt:lpstr>Palliative care and Hospice: Definition of Terms</vt:lpstr>
      <vt:lpstr>Some Challenges of Hospice </vt:lpstr>
      <vt:lpstr>Some Challenges of Hospice Cont.</vt:lpstr>
      <vt:lpstr>Hospice care provides:</vt:lpstr>
      <vt:lpstr>Hospice care does not require :</vt:lpstr>
      <vt:lpstr>Some difficult questions:</vt:lpstr>
      <vt:lpstr>Should I Try Experimental Therapy :</vt:lpstr>
      <vt:lpstr>Is it time for hospice ?</vt:lpstr>
      <vt:lpstr>Is it time for hospice ?</vt:lpstr>
      <vt:lpstr>How Can Hope Be Preserved ?</vt:lpstr>
      <vt:lpstr>How Can Hope Be Preserved ?</vt:lpstr>
      <vt:lpstr>Slide 52</vt:lpstr>
      <vt:lpstr>Will you help me die ?</vt:lpstr>
      <vt:lpstr>Potential Last Resort Options :</vt:lpstr>
      <vt:lpstr>Euthanasia / Physician Assisted Suicide</vt:lpstr>
      <vt:lpstr>Euthanasia / Physician Assisted Suicide</vt:lpstr>
      <vt:lpstr>Euthanasia / Physician Assisted Suicide</vt:lpstr>
      <vt:lpstr>Euthanasia / Physician Assisted Suicide</vt:lpstr>
      <vt:lpstr>PAS in Canada : 2015</vt:lpstr>
      <vt:lpstr>  Patient/relatives /Surrogate can sign DNI/DNR if he/she/they do not want resuscitation.</vt:lpstr>
      <vt:lpstr>Palliative Options of Last Resort : the bottom line…</vt:lpstr>
      <vt:lpstr>Symptom Prevalence in the Geriatric Dying Patient</vt:lpstr>
      <vt:lpstr>Symptom Management</vt:lpstr>
      <vt:lpstr>Symptom Management</vt:lpstr>
      <vt:lpstr>Symptom Management</vt:lpstr>
      <vt:lpstr>Symptom Management</vt:lpstr>
      <vt:lpstr>Symptom Management</vt:lpstr>
      <vt:lpstr>Symptom Management</vt:lpstr>
      <vt:lpstr>Symptom Management</vt:lpstr>
      <vt:lpstr>Symptom Management</vt:lpstr>
      <vt:lpstr>Symptom Management</vt:lpstr>
      <vt:lpstr>Symptom Management</vt:lpstr>
      <vt:lpstr>Symptom Management</vt:lpstr>
      <vt:lpstr>Symptom Management</vt:lpstr>
      <vt:lpstr>Summary</vt:lpstr>
      <vt:lpstr>Summary</vt:lpstr>
      <vt:lpstr>Summary</vt:lpstr>
      <vt:lpstr>Summary</vt:lpstr>
      <vt:lpstr>End of Life Care!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CKD</dc:title>
  <dc:creator>ICU</dc:creator>
  <cp:lastModifiedBy>user</cp:lastModifiedBy>
  <cp:revision>122</cp:revision>
  <dcterms:created xsi:type="dcterms:W3CDTF">2016-02-15T16:16:29Z</dcterms:created>
  <dcterms:modified xsi:type="dcterms:W3CDTF">2020-10-13T18:20:27Z</dcterms:modified>
</cp:coreProperties>
</file>